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0"/>
  </p:notesMasterIdLst>
  <p:handoutMasterIdLst>
    <p:handoutMasterId r:id="rId31"/>
  </p:handoutMasterIdLst>
  <p:sldIdLst>
    <p:sldId id="350" r:id="rId5"/>
    <p:sldId id="352" r:id="rId6"/>
    <p:sldId id="361" r:id="rId7"/>
    <p:sldId id="355" r:id="rId8"/>
    <p:sldId id="356" r:id="rId9"/>
    <p:sldId id="366" r:id="rId10"/>
    <p:sldId id="362" r:id="rId11"/>
    <p:sldId id="363" r:id="rId12"/>
    <p:sldId id="364" r:id="rId13"/>
    <p:sldId id="343" r:id="rId14"/>
    <p:sldId id="367" r:id="rId15"/>
    <p:sldId id="368" r:id="rId16"/>
    <p:sldId id="370" r:id="rId17"/>
    <p:sldId id="371" r:id="rId18"/>
    <p:sldId id="365" r:id="rId19"/>
    <p:sldId id="369" r:id="rId20"/>
    <p:sldId id="374" r:id="rId21"/>
    <p:sldId id="373" r:id="rId22"/>
    <p:sldId id="376" r:id="rId23"/>
    <p:sldId id="375" r:id="rId24"/>
    <p:sldId id="381" r:id="rId25"/>
    <p:sldId id="377" r:id="rId26"/>
    <p:sldId id="379" r:id="rId27"/>
    <p:sldId id="380" r:id="rId28"/>
    <p:sldId id="372" r:id="rId29"/>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p:cViewPr varScale="1">
        <p:scale>
          <a:sx n="82" d="100"/>
          <a:sy n="82" d="100"/>
        </p:scale>
        <p:origin x="720" y="77"/>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n-GB" smtClean="0"/>
              <a:t>‹#›</a:t>
            </a:fld>
            <a:endParaRPr lang="en-GB"/>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3:50:32.543"/>
    </inkml:context>
    <inkml:brush xml:id="br0">
      <inkml:brushProperty name="width" value="0.035" units="cm"/>
      <inkml:brushProperty name="height" value="0.035" units="cm"/>
    </inkml:brush>
  </inkml:definitions>
  <inkml:trace contextRef="#ctx0" brushRef="#br0">5 1 24575,'-4'0'0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3:50:33.343"/>
    </inkml:context>
    <inkml:brush xml:id="br0">
      <inkml:brushProperty name="width" value="0.035" units="cm"/>
      <inkml:brushProperty name="height" value="0.035" units="cm"/>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3:51:18.330"/>
    </inkml:context>
    <inkml:brush xml:id="br0">
      <inkml:brushProperty name="width" value="0.035" units="cm"/>
      <inkml:brushProperty name="height" value="0.035" units="cm"/>
    </inkml:brush>
  </inkml:definitions>
  <inkml:trace contextRef="#ctx0" brushRef="#br0">5 0 24575,'-5'0'0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15AE-E040-4F31-96C6-FD066D034FFB}" type="datetime1">
              <a:rPr lang="en-GB" smtClean="0"/>
              <a:pPr/>
              <a:t>12/03/2024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n-GB" noProof="0" smtClean="0"/>
              <a:t>‹#›</a:t>
            </a:fld>
            <a:endParaRPr lang="en-GB"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A89C7E07-3C67-C64C-8DA0-0404F6303970}" type="slidenum">
              <a:rPr lang="en-GB" smtClean="0"/>
              <a:t>10</a:t>
            </a:fld>
            <a:endParaRPr lang="en-GB"/>
          </a:p>
        </p:txBody>
      </p:sp>
    </p:spTree>
    <p:extLst>
      <p:ext uri="{BB962C8B-B14F-4D97-AF65-F5344CB8AC3E}">
        <p14:creationId xmlns:p14="http://schemas.microsoft.com/office/powerpoint/2010/main" val="1823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11</a:t>
            </a:fld>
            <a:endParaRPr lang="en-GB"/>
          </a:p>
        </p:txBody>
      </p:sp>
    </p:spTree>
    <p:extLst>
      <p:ext uri="{BB962C8B-B14F-4D97-AF65-F5344CB8AC3E}">
        <p14:creationId xmlns:p14="http://schemas.microsoft.com/office/powerpoint/2010/main" val="3375562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12</a:t>
            </a:fld>
            <a:endParaRPr lang="en-GB"/>
          </a:p>
        </p:txBody>
      </p:sp>
    </p:spTree>
    <p:extLst>
      <p:ext uri="{BB962C8B-B14F-4D97-AF65-F5344CB8AC3E}">
        <p14:creationId xmlns:p14="http://schemas.microsoft.com/office/powerpoint/2010/main" val="1508373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13</a:t>
            </a:fld>
            <a:endParaRPr lang="en-GB"/>
          </a:p>
        </p:txBody>
      </p:sp>
    </p:spTree>
    <p:extLst>
      <p:ext uri="{BB962C8B-B14F-4D97-AF65-F5344CB8AC3E}">
        <p14:creationId xmlns:p14="http://schemas.microsoft.com/office/powerpoint/2010/main" val="257341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14</a:t>
            </a:fld>
            <a:endParaRPr lang="en-GB"/>
          </a:p>
        </p:txBody>
      </p:sp>
    </p:spTree>
    <p:extLst>
      <p:ext uri="{BB962C8B-B14F-4D97-AF65-F5344CB8AC3E}">
        <p14:creationId xmlns:p14="http://schemas.microsoft.com/office/powerpoint/2010/main" val="334394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15</a:t>
            </a:fld>
            <a:endParaRPr lang="en-GB"/>
          </a:p>
        </p:txBody>
      </p:sp>
    </p:spTree>
    <p:extLst>
      <p:ext uri="{BB962C8B-B14F-4D97-AF65-F5344CB8AC3E}">
        <p14:creationId xmlns:p14="http://schemas.microsoft.com/office/powerpoint/2010/main" val="1627952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16</a:t>
            </a:fld>
            <a:endParaRPr lang="en-GB"/>
          </a:p>
        </p:txBody>
      </p:sp>
    </p:spTree>
    <p:extLst>
      <p:ext uri="{BB962C8B-B14F-4D97-AF65-F5344CB8AC3E}">
        <p14:creationId xmlns:p14="http://schemas.microsoft.com/office/powerpoint/2010/main" val="3879912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17</a:t>
            </a:fld>
            <a:endParaRPr lang="en-GB"/>
          </a:p>
        </p:txBody>
      </p:sp>
    </p:spTree>
    <p:extLst>
      <p:ext uri="{BB962C8B-B14F-4D97-AF65-F5344CB8AC3E}">
        <p14:creationId xmlns:p14="http://schemas.microsoft.com/office/powerpoint/2010/main" val="4044456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18</a:t>
            </a:fld>
            <a:endParaRPr lang="en-GB"/>
          </a:p>
        </p:txBody>
      </p:sp>
    </p:spTree>
    <p:extLst>
      <p:ext uri="{BB962C8B-B14F-4D97-AF65-F5344CB8AC3E}">
        <p14:creationId xmlns:p14="http://schemas.microsoft.com/office/powerpoint/2010/main" val="2707209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19</a:t>
            </a:fld>
            <a:endParaRPr lang="en-GB"/>
          </a:p>
        </p:txBody>
      </p:sp>
    </p:spTree>
    <p:extLst>
      <p:ext uri="{BB962C8B-B14F-4D97-AF65-F5344CB8AC3E}">
        <p14:creationId xmlns:p14="http://schemas.microsoft.com/office/powerpoint/2010/main" val="409857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2</a:t>
            </a:fld>
            <a:endParaRPr lang="en-GB"/>
          </a:p>
        </p:txBody>
      </p:sp>
    </p:spTree>
    <p:extLst>
      <p:ext uri="{BB962C8B-B14F-4D97-AF65-F5344CB8AC3E}">
        <p14:creationId xmlns:p14="http://schemas.microsoft.com/office/powerpoint/2010/main" val="131579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20</a:t>
            </a:fld>
            <a:endParaRPr lang="en-GB"/>
          </a:p>
        </p:txBody>
      </p:sp>
    </p:spTree>
    <p:extLst>
      <p:ext uri="{BB962C8B-B14F-4D97-AF65-F5344CB8AC3E}">
        <p14:creationId xmlns:p14="http://schemas.microsoft.com/office/powerpoint/2010/main" val="3613128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21</a:t>
            </a:fld>
            <a:endParaRPr lang="en-GB"/>
          </a:p>
        </p:txBody>
      </p:sp>
    </p:spTree>
    <p:extLst>
      <p:ext uri="{BB962C8B-B14F-4D97-AF65-F5344CB8AC3E}">
        <p14:creationId xmlns:p14="http://schemas.microsoft.com/office/powerpoint/2010/main" val="2421390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22</a:t>
            </a:fld>
            <a:endParaRPr lang="en-GB"/>
          </a:p>
        </p:txBody>
      </p:sp>
    </p:spTree>
    <p:extLst>
      <p:ext uri="{BB962C8B-B14F-4D97-AF65-F5344CB8AC3E}">
        <p14:creationId xmlns:p14="http://schemas.microsoft.com/office/powerpoint/2010/main" val="1493788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23</a:t>
            </a:fld>
            <a:endParaRPr lang="en-GB"/>
          </a:p>
        </p:txBody>
      </p:sp>
    </p:spTree>
    <p:extLst>
      <p:ext uri="{BB962C8B-B14F-4D97-AF65-F5344CB8AC3E}">
        <p14:creationId xmlns:p14="http://schemas.microsoft.com/office/powerpoint/2010/main" val="2842824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24</a:t>
            </a:fld>
            <a:endParaRPr lang="en-GB"/>
          </a:p>
        </p:txBody>
      </p:sp>
    </p:spTree>
    <p:extLst>
      <p:ext uri="{BB962C8B-B14F-4D97-AF65-F5344CB8AC3E}">
        <p14:creationId xmlns:p14="http://schemas.microsoft.com/office/powerpoint/2010/main" val="2254544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25</a:t>
            </a:fld>
            <a:endParaRPr lang="en-GB"/>
          </a:p>
        </p:txBody>
      </p:sp>
    </p:spTree>
    <p:extLst>
      <p:ext uri="{BB962C8B-B14F-4D97-AF65-F5344CB8AC3E}">
        <p14:creationId xmlns:p14="http://schemas.microsoft.com/office/powerpoint/2010/main" val="1731694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3</a:t>
            </a:fld>
            <a:endParaRPr lang="en-GB"/>
          </a:p>
        </p:txBody>
      </p:sp>
    </p:spTree>
    <p:extLst>
      <p:ext uri="{BB962C8B-B14F-4D97-AF65-F5344CB8AC3E}">
        <p14:creationId xmlns:p14="http://schemas.microsoft.com/office/powerpoint/2010/main" val="44815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4</a:t>
            </a:fld>
            <a:endParaRPr lang="en-GB"/>
          </a:p>
        </p:txBody>
      </p:sp>
    </p:spTree>
    <p:extLst>
      <p:ext uri="{BB962C8B-B14F-4D97-AF65-F5344CB8AC3E}">
        <p14:creationId xmlns:p14="http://schemas.microsoft.com/office/powerpoint/2010/main" val="95289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5</a:t>
            </a:fld>
            <a:endParaRPr lang="en-GB"/>
          </a:p>
        </p:txBody>
      </p:sp>
    </p:spTree>
    <p:extLst>
      <p:ext uri="{BB962C8B-B14F-4D97-AF65-F5344CB8AC3E}">
        <p14:creationId xmlns:p14="http://schemas.microsoft.com/office/powerpoint/2010/main" val="27273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6</a:t>
            </a:fld>
            <a:endParaRPr lang="en-GB"/>
          </a:p>
        </p:txBody>
      </p:sp>
    </p:spTree>
    <p:extLst>
      <p:ext uri="{BB962C8B-B14F-4D97-AF65-F5344CB8AC3E}">
        <p14:creationId xmlns:p14="http://schemas.microsoft.com/office/powerpoint/2010/main" val="373460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7</a:t>
            </a:fld>
            <a:endParaRPr lang="en-GB"/>
          </a:p>
        </p:txBody>
      </p:sp>
    </p:spTree>
    <p:extLst>
      <p:ext uri="{BB962C8B-B14F-4D97-AF65-F5344CB8AC3E}">
        <p14:creationId xmlns:p14="http://schemas.microsoft.com/office/powerpoint/2010/main" val="290015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8</a:t>
            </a:fld>
            <a:endParaRPr lang="en-GB"/>
          </a:p>
        </p:txBody>
      </p:sp>
    </p:spTree>
    <p:extLst>
      <p:ext uri="{BB962C8B-B14F-4D97-AF65-F5344CB8AC3E}">
        <p14:creationId xmlns:p14="http://schemas.microsoft.com/office/powerpoint/2010/main" val="267220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9</a:t>
            </a:fld>
            <a:endParaRPr lang="en-GB"/>
          </a:p>
        </p:txBody>
      </p:sp>
    </p:spTree>
    <p:extLst>
      <p:ext uri="{BB962C8B-B14F-4D97-AF65-F5344CB8AC3E}">
        <p14:creationId xmlns:p14="http://schemas.microsoft.com/office/powerpoint/2010/main" val="180586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F88F5F63-8808-4375-85CE-D0FAFA3BBE65}" type="datetime3">
              <a:rPr lang="en-GB" noProof="0" smtClean="0">
                <a:latin typeface="+mn-lt"/>
              </a:rPr>
              <a:t>12 March, 2024</a:t>
            </a:fld>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6D17C7AE-DC41-4D6E-8CE7-A0296D62536F}" type="datetime3">
              <a:rPr lang="en-GB" noProof="0" smtClean="0">
                <a:latin typeface="+mn-lt"/>
              </a:rPr>
              <a:t>12 March, 2024</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0971D3F5-C297-4F98-9679-48877DEF0EC7}" type="datetime3">
              <a:rPr lang="en-GB" noProof="0" smtClean="0">
                <a:latin typeface="+mn-lt"/>
              </a:rPr>
              <a:t>12 March, 2024</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n-GB" noProof="0" dirty="0"/>
              <a:t>Annual Review</a:t>
            </a:r>
            <a:endParaRPr lang="en-GB" b="0" noProof="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US"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US"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C02CDA83-4160-4EEB-AD7D-1C57C21837F3}" type="datetime3">
              <a:rPr lang="en-GB" noProof="0" smtClean="0">
                <a:latin typeface="+mn-lt"/>
              </a:rPr>
              <a:t>12 March, 2024</a:t>
            </a:fld>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94200668-9301-4F8B-89F3-A4E2AEA80049}" type="datetime3">
              <a:rPr lang="en-GB" noProof="0" smtClean="0">
                <a:latin typeface="+mn-lt"/>
              </a:rPr>
              <a:t>12 March, 2024</a:t>
            </a:fld>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US"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US"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US" noProof="0"/>
              <a:t>Click icon to add chart</a:t>
            </a:r>
            <a:endParaRPr lang="en-GB" noProof="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029ECAD1-3047-43DC-81B7-231597E81F19}" type="datetime3">
              <a:rPr lang="en-GB" noProof="0" smtClean="0">
                <a:latin typeface="+mn-lt"/>
              </a:rPr>
              <a:t>12 March, 2024</a:t>
            </a:fld>
            <a:endParaRPr lang="en-GB" noProof="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US" noProof="0"/>
              <a:t>Click icon to add table</a:t>
            </a:r>
            <a:endParaRPr lang="en-GB" noProof="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1E6A16EE-7FBD-4E62-A186-69A1E1C8758D}" type="datetime3">
              <a:rPr lang="en-GB" noProof="0" smtClean="0">
                <a:latin typeface="+mn-lt"/>
              </a:rPr>
              <a:t>12 March, 2024</a:t>
            </a:fld>
            <a:endParaRPr lang="en-GB" noProof="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US"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D21FA074-9295-430E-9633-F682F8C96958}" type="datetime3">
              <a:rPr lang="en-GB" noProof="0" smtClean="0">
                <a:latin typeface="+mn-lt"/>
              </a:rPr>
              <a:t>12 March, 2024</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D33AD83D-9671-4762-AF03-9C719A9CD695}" type="datetime3">
              <a:rPr lang="en-GB" noProof="0" smtClean="0">
                <a:latin typeface="+mn-lt"/>
              </a:rPr>
              <a:t>12 March, 2024</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8AC5E797-DDC7-4716-ABC9-2C172A510C23}" type="datetime3">
              <a:rPr lang="en-GB" noProof="0" smtClean="0">
                <a:latin typeface="+mn-lt"/>
              </a:rPr>
              <a:t>12 March, 2024</a:t>
            </a:fld>
            <a:endParaRPr lang="en-GB" noProof="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en-GB" noProof="0"/>
              <a:t>Annual Review</a:t>
            </a:r>
            <a:endParaRPr lang="en-GB" b="0" noProof="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uswitch.com/gas-electricity"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www.publicdomainpictures.net/view-image.php?image=79853&amp;picture=empty-electric-light-bulb" TargetMode="External"/><Relationship Id="rId5" Type="http://schemas.openxmlformats.org/officeDocument/2006/relationships/image" Target="../media/image11.jp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uswitch.com/gas-electricity"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www.uswitch.com/gas-electricity"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hyperlink" Target="https://www.uswitch.com/gas-electricity/guides/uk-electric-companies/" TargetMode="External"/><Relationship Id="rId3" Type="http://schemas.openxmlformats.org/officeDocument/2006/relationships/hyperlink" Target="https://www.youtube.com/watch?v=IgbSRKJvbSI" TargetMode="External"/><Relationship Id="rId7" Type="http://schemas.openxmlformats.org/officeDocument/2006/relationships/hyperlink" Target="https://utilityweek.co.uk/webinar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www.uswitch.com/gas-electricity/" TargetMode="External"/><Relationship Id="rId5" Type="http://schemas.openxmlformats.org/officeDocument/2006/relationships/hyperlink" Target="https://www.which.co.uk/reviews/energy-companies/article/best-and-worst-energy-companies/how-to-choose-the-best-energy-company-aOpXt2w0re4F" TargetMode="External"/><Relationship Id="rId4" Type="http://schemas.openxmlformats.org/officeDocument/2006/relationships/hyperlink" Target="http://which.co.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uswitch.com/broadband/"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s://fast.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uswitch.com/gas-electricity"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www.uswitch.com/"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travel.uswitch.com/travel/uswitch"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switch.com/"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www.defaqto.com/"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5_stars.svg" TargetMode="Externa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uswitch.com/gas-electricity"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rtlCol="0"/>
          <a:lstStyle/>
          <a:p>
            <a:pPr rtl="0"/>
            <a:r>
              <a:rPr lang="en-GB" dirty="0"/>
              <a:t>Utilities and Insurance</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rtlCol="0"/>
          <a:lstStyle/>
          <a:p>
            <a:pPr rtl="0"/>
            <a:r>
              <a:rPr lang="en-GB" dirty="0"/>
              <a:t>Getting the most for your money </a:t>
            </a:r>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rtlCol="0"/>
          <a:lstStyle/>
          <a:p>
            <a:pPr rtl="0"/>
            <a:r>
              <a:rPr lang="en-GB"/>
              <a:t>Thank you</a:t>
            </a: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p:txBody>
          <a:bodyPr rtlCol="0"/>
          <a:lstStyle/>
          <a:p>
            <a:pPr rtl="0"/>
            <a:r>
              <a:rPr lang="en-GB"/>
              <a:t>Thanks to your commitment and strong work ethic, we know next year will be even better than the last. </a:t>
            </a:r>
          </a:p>
          <a:p>
            <a:pPr rtl="0"/>
            <a:r>
              <a:rPr lang="en-GB"/>
              <a:t>We look forward to working together. </a:t>
            </a:r>
          </a:p>
          <a:p>
            <a:pPr rtl="0"/>
            <a:endParaRPr lang="en-GB"/>
          </a:p>
        </p:txBody>
      </p:sp>
      <p:pic>
        <p:nvPicPr>
          <p:cNvPr id="13" name="Picture Placeholder 12" descr="Portrait of a team member">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p:txBody>
          <a:bodyPr rtlCol="0"/>
          <a:lstStyle/>
          <a:p>
            <a:pPr rtl="0"/>
            <a:r>
              <a:rPr lang="en-GB" b="1"/>
              <a:t>Contoso  </a:t>
            </a:r>
            <a:r>
              <a:rPr lang="en-GB"/>
              <a:t>  </a:t>
            </a:r>
          </a:p>
          <a:p>
            <a:pPr rtl="0"/>
            <a:r>
              <a:rPr lang="en-GB"/>
              <a:t>sales@contoso.com</a:t>
            </a:r>
          </a:p>
        </p:txBody>
      </p:sp>
      <p:pic>
        <p:nvPicPr>
          <p:cNvPr id="4" name="Picture 3" descr="A screenshot of a computer&#10;&#10;Description automatically generated">
            <a:extLst>
              <a:ext uri="{FF2B5EF4-FFF2-40B4-BE49-F238E27FC236}">
                <a16:creationId xmlns:a16="http://schemas.microsoft.com/office/drawing/2014/main" id="{556DCFF0-FC7A-C999-CCCD-79FF60677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33667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646981" y="879063"/>
            <a:ext cx="6883880" cy="527044"/>
          </a:xfrm>
        </p:spPr>
        <p:txBody>
          <a:bodyPr rtlCol="0">
            <a:normAutofit/>
          </a:bodyPr>
          <a:lstStyle/>
          <a:p>
            <a:pPr rtl="0"/>
            <a:r>
              <a:rPr lang="en-GB" sz="2000" dirty="0"/>
              <a:t>Utility Warehouse</a:t>
            </a:r>
          </a:p>
        </p:txBody>
      </p:sp>
      <p:sp>
        <p:nvSpPr>
          <p:cNvPr id="2" name="TextBox 1">
            <a:extLst>
              <a:ext uri="{FF2B5EF4-FFF2-40B4-BE49-F238E27FC236}">
                <a16:creationId xmlns:a16="http://schemas.microsoft.com/office/drawing/2014/main" id="{F860DA60-C337-7429-C29D-3B9EBCEAC319}"/>
              </a:ext>
            </a:extLst>
          </p:cNvPr>
          <p:cNvSpPr txBox="1"/>
          <p:nvPr/>
        </p:nvSpPr>
        <p:spPr>
          <a:xfrm>
            <a:off x="707366" y="1656272"/>
            <a:ext cx="5978106" cy="2031325"/>
          </a:xfrm>
          <a:prstGeom prst="rect">
            <a:avLst/>
          </a:prstGeom>
          <a:noFill/>
        </p:spPr>
        <p:txBody>
          <a:bodyPr wrap="square" rtlCol="0">
            <a:spAutoFit/>
          </a:bodyPr>
          <a:lstStyle/>
          <a:p>
            <a:r>
              <a:rPr lang="en-GB" sz="1400" dirty="0">
                <a:solidFill>
                  <a:schemeClr val="bg1"/>
                </a:solidFill>
              </a:rPr>
              <a:t>Why is Utility Warehouse different than the larger suppliers?</a:t>
            </a:r>
          </a:p>
          <a:p>
            <a:endParaRPr lang="en-GB" sz="1400" dirty="0">
              <a:solidFill>
                <a:schemeClr val="bg1"/>
              </a:solidFill>
            </a:endParaRPr>
          </a:p>
          <a:p>
            <a:pPr marL="342900" indent="-342900">
              <a:buAutoNum type="arabicPeriod"/>
            </a:pPr>
            <a:r>
              <a:rPr lang="en-GB" sz="1400" dirty="0">
                <a:solidFill>
                  <a:schemeClr val="bg1"/>
                </a:solidFill>
              </a:rPr>
              <a:t>They are a multiservice provider</a:t>
            </a:r>
          </a:p>
          <a:p>
            <a:pPr marL="342900" indent="-342900">
              <a:buAutoNum type="arabicPeriod"/>
            </a:pPr>
            <a:r>
              <a:rPr lang="en-GB" sz="1400" dirty="0">
                <a:solidFill>
                  <a:schemeClr val="bg1"/>
                </a:solidFill>
              </a:rPr>
              <a:t>One bill for all of your utilities</a:t>
            </a:r>
          </a:p>
          <a:p>
            <a:pPr marL="342900" indent="-342900">
              <a:buAutoNum type="arabicPeriod"/>
            </a:pPr>
            <a:r>
              <a:rPr lang="en-GB" sz="1400" dirty="0">
                <a:solidFill>
                  <a:schemeClr val="bg1"/>
                </a:solidFill>
              </a:rPr>
              <a:t>Can be fully operated from your app</a:t>
            </a:r>
          </a:p>
          <a:p>
            <a:pPr marL="342900" indent="-342900">
              <a:buAutoNum type="arabicPeriod"/>
            </a:pPr>
            <a:r>
              <a:rPr lang="en-GB" sz="1400" dirty="0">
                <a:solidFill>
                  <a:schemeClr val="bg1"/>
                </a:solidFill>
              </a:rPr>
              <a:t>Cashback card </a:t>
            </a:r>
          </a:p>
          <a:p>
            <a:pPr marL="342900" indent="-342900">
              <a:buAutoNum type="arabicPeriod"/>
            </a:pPr>
            <a:r>
              <a:rPr lang="en-GB" sz="1400" dirty="0">
                <a:solidFill>
                  <a:schemeClr val="bg1"/>
                </a:solidFill>
              </a:rPr>
              <a:t>You can find a local partner to set everything up</a:t>
            </a:r>
          </a:p>
          <a:p>
            <a:pPr marL="342900" indent="-342900">
              <a:buAutoNum type="arabicPeriod"/>
            </a:pPr>
            <a:r>
              <a:rPr lang="en-GB" sz="1400" dirty="0">
                <a:solidFill>
                  <a:schemeClr val="bg1"/>
                </a:solidFill>
              </a:rPr>
              <a:t>You can earn money for referring friends </a:t>
            </a:r>
          </a:p>
          <a:p>
            <a:pPr marL="342900" indent="-342900">
              <a:buAutoNum type="arabicPeriod"/>
            </a:pPr>
            <a:endParaRPr lang="en-GB" sz="1400" dirty="0">
              <a:solidFill>
                <a:schemeClr val="bg1"/>
              </a:solidFill>
            </a:endParaRPr>
          </a:p>
        </p:txBody>
      </p:sp>
      <p:pic>
        <p:nvPicPr>
          <p:cNvPr id="5" name="Picture 4" descr="A purple background with text and hands reaching for confetti&#10;&#10;Description automatically generated">
            <a:extLst>
              <a:ext uri="{FF2B5EF4-FFF2-40B4-BE49-F238E27FC236}">
                <a16:creationId xmlns:a16="http://schemas.microsoft.com/office/drawing/2014/main" id="{7454F4E9-FA20-1528-89B1-B959E1396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047" y="3214255"/>
            <a:ext cx="6529735" cy="3511010"/>
          </a:xfrm>
          <a:prstGeom prst="rect">
            <a:avLst/>
          </a:prstGeom>
        </p:spPr>
      </p:pic>
    </p:spTree>
    <p:extLst>
      <p:ext uri="{BB962C8B-B14F-4D97-AF65-F5344CB8AC3E}">
        <p14:creationId xmlns:p14="http://schemas.microsoft.com/office/powerpoint/2010/main" val="331263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err="1"/>
              <a:t>Uswitch</a:t>
            </a:r>
            <a:r>
              <a:rPr lang="en-GB" dirty="0"/>
              <a:t> </a:t>
            </a:r>
          </a:p>
        </p:txBody>
      </p:sp>
      <p:sp>
        <p:nvSpPr>
          <p:cNvPr id="32" name="TextBox 31">
            <a:extLst>
              <a:ext uri="{FF2B5EF4-FFF2-40B4-BE49-F238E27FC236}">
                <a16:creationId xmlns:a16="http://schemas.microsoft.com/office/drawing/2014/main" id="{E56F91DF-16F7-A2A1-6888-5BA881A5111A}"/>
              </a:ext>
            </a:extLst>
          </p:cNvPr>
          <p:cNvSpPr txBox="1"/>
          <p:nvPr/>
        </p:nvSpPr>
        <p:spPr>
          <a:xfrm>
            <a:off x="1112808" y="1647645"/>
            <a:ext cx="5633049" cy="646331"/>
          </a:xfrm>
          <a:prstGeom prst="rect">
            <a:avLst/>
          </a:prstGeom>
          <a:noFill/>
        </p:spPr>
        <p:txBody>
          <a:bodyPr wrap="square" rtlCol="0">
            <a:spAutoFit/>
          </a:bodyPr>
          <a:lstStyle/>
          <a:p>
            <a:r>
              <a:rPr lang="en-GB" dirty="0">
                <a:solidFill>
                  <a:schemeClr val="bg1"/>
                </a:solidFill>
                <a:hlinkClick r:id="rId3"/>
              </a:rPr>
              <a:t>www.uswitch.com/gas-electricity</a:t>
            </a:r>
            <a:endParaRPr lang="en-GB" dirty="0">
              <a:solidFill>
                <a:schemeClr val="bg1"/>
              </a:solidFill>
            </a:endParaRPr>
          </a:p>
          <a:p>
            <a:endParaRPr lang="en-GB" dirty="0">
              <a:solidFill>
                <a:schemeClr val="bg1"/>
              </a:solidFill>
            </a:endParaRPr>
          </a:p>
        </p:txBody>
      </p:sp>
      <p:sp>
        <p:nvSpPr>
          <p:cNvPr id="33" name="TextBox 32">
            <a:extLst>
              <a:ext uri="{FF2B5EF4-FFF2-40B4-BE49-F238E27FC236}">
                <a16:creationId xmlns:a16="http://schemas.microsoft.com/office/drawing/2014/main" id="{58F3B123-7041-3405-7F18-91CF77671FA5}"/>
              </a:ext>
            </a:extLst>
          </p:cNvPr>
          <p:cNvSpPr txBox="1"/>
          <p:nvPr/>
        </p:nvSpPr>
        <p:spPr>
          <a:xfrm>
            <a:off x="1293962" y="2389517"/>
            <a:ext cx="5891842" cy="2031325"/>
          </a:xfrm>
          <a:prstGeom prst="rect">
            <a:avLst/>
          </a:prstGeom>
          <a:noFill/>
        </p:spPr>
        <p:txBody>
          <a:bodyPr wrap="square" rtlCol="0">
            <a:spAutoFit/>
          </a:bodyPr>
          <a:lstStyle/>
          <a:p>
            <a:r>
              <a:rPr lang="en-GB" dirty="0">
                <a:solidFill>
                  <a:schemeClr val="bg1"/>
                </a:solidFill>
              </a:rPr>
              <a:t>Put in your postcode and this will find your house and your supplier. </a:t>
            </a:r>
          </a:p>
          <a:p>
            <a:endParaRPr lang="en-GB" dirty="0">
              <a:solidFill>
                <a:schemeClr val="bg1"/>
              </a:solidFill>
            </a:endParaRPr>
          </a:p>
          <a:p>
            <a:r>
              <a:rPr lang="en-GB" dirty="0">
                <a:solidFill>
                  <a:schemeClr val="bg1"/>
                </a:solidFill>
              </a:rPr>
              <a:t>You will need to know which deal you are on with your current supplier</a:t>
            </a:r>
          </a:p>
          <a:p>
            <a:endParaRPr lang="en-GB" dirty="0">
              <a:solidFill>
                <a:schemeClr val="bg1"/>
              </a:solidFill>
            </a:endParaRPr>
          </a:p>
          <a:p>
            <a:r>
              <a:rPr lang="en-GB" dirty="0">
                <a:solidFill>
                  <a:schemeClr val="bg1"/>
                </a:solidFill>
              </a:rPr>
              <a:t>Put in your email address to create an account</a:t>
            </a:r>
          </a:p>
        </p:txBody>
      </p:sp>
      <p:pic>
        <p:nvPicPr>
          <p:cNvPr id="4" name="Picture 3" descr="A screenshot of a phone">
            <a:extLst>
              <a:ext uri="{FF2B5EF4-FFF2-40B4-BE49-F238E27FC236}">
                <a16:creationId xmlns:a16="http://schemas.microsoft.com/office/drawing/2014/main" id="{C80ADE38-D190-8498-554B-21A1B6C57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546"/>
            <a:ext cx="12192000" cy="6346908"/>
          </a:xfrm>
          <a:prstGeom prst="rect">
            <a:avLst/>
          </a:prstGeom>
        </p:spPr>
      </p:pic>
      <p:pic>
        <p:nvPicPr>
          <p:cNvPr id="6" name="Picture 5" descr="A light bulb with a base&#10;&#10;Description automatically generated">
            <a:extLst>
              <a:ext uri="{FF2B5EF4-FFF2-40B4-BE49-F238E27FC236}">
                <a16:creationId xmlns:a16="http://schemas.microsoft.com/office/drawing/2014/main" id="{DFE8DA3A-3D85-155D-25E5-259DF6C34F5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9363" y="1309411"/>
            <a:ext cx="2974609" cy="1969129"/>
          </a:xfrm>
          <a:prstGeom prst="rect">
            <a:avLst/>
          </a:prstGeom>
        </p:spPr>
      </p:pic>
    </p:spTree>
    <p:extLst>
      <p:ext uri="{BB962C8B-B14F-4D97-AF65-F5344CB8AC3E}">
        <p14:creationId xmlns:p14="http://schemas.microsoft.com/office/powerpoint/2010/main" val="203618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err="1"/>
              <a:t>Uswitch</a:t>
            </a:r>
            <a:r>
              <a:rPr lang="en-GB" dirty="0"/>
              <a:t> </a:t>
            </a:r>
          </a:p>
        </p:txBody>
      </p:sp>
      <p:sp>
        <p:nvSpPr>
          <p:cNvPr id="32" name="TextBox 31">
            <a:extLst>
              <a:ext uri="{FF2B5EF4-FFF2-40B4-BE49-F238E27FC236}">
                <a16:creationId xmlns:a16="http://schemas.microsoft.com/office/drawing/2014/main" id="{E56F91DF-16F7-A2A1-6888-5BA881A5111A}"/>
              </a:ext>
            </a:extLst>
          </p:cNvPr>
          <p:cNvSpPr txBox="1"/>
          <p:nvPr/>
        </p:nvSpPr>
        <p:spPr>
          <a:xfrm>
            <a:off x="1112808" y="1647645"/>
            <a:ext cx="5633049" cy="646331"/>
          </a:xfrm>
          <a:prstGeom prst="rect">
            <a:avLst/>
          </a:prstGeom>
          <a:noFill/>
        </p:spPr>
        <p:txBody>
          <a:bodyPr wrap="square" rtlCol="0">
            <a:spAutoFit/>
          </a:bodyPr>
          <a:lstStyle/>
          <a:p>
            <a:r>
              <a:rPr lang="en-GB" dirty="0">
                <a:solidFill>
                  <a:schemeClr val="bg1"/>
                </a:solidFill>
                <a:hlinkClick r:id="rId3"/>
              </a:rPr>
              <a:t>www.uswitch.com/gas-electricity</a:t>
            </a:r>
            <a:endParaRPr lang="en-GB" dirty="0">
              <a:solidFill>
                <a:schemeClr val="bg1"/>
              </a:solidFill>
            </a:endParaRPr>
          </a:p>
          <a:p>
            <a:endParaRPr lang="en-GB" dirty="0">
              <a:solidFill>
                <a:schemeClr val="bg1"/>
              </a:solidFill>
            </a:endParaRPr>
          </a:p>
        </p:txBody>
      </p:sp>
      <p:sp>
        <p:nvSpPr>
          <p:cNvPr id="33" name="TextBox 32">
            <a:extLst>
              <a:ext uri="{FF2B5EF4-FFF2-40B4-BE49-F238E27FC236}">
                <a16:creationId xmlns:a16="http://schemas.microsoft.com/office/drawing/2014/main" id="{58F3B123-7041-3405-7F18-91CF77671FA5}"/>
              </a:ext>
            </a:extLst>
          </p:cNvPr>
          <p:cNvSpPr txBox="1"/>
          <p:nvPr/>
        </p:nvSpPr>
        <p:spPr>
          <a:xfrm>
            <a:off x="1293962" y="2389517"/>
            <a:ext cx="5891842" cy="2031325"/>
          </a:xfrm>
          <a:prstGeom prst="rect">
            <a:avLst/>
          </a:prstGeom>
          <a:noFill/>
        </p:spPr>
        <p:txBody>
          <a:bodyPr wrap="square" rtlCol="0">
            <a:spAutoFit/>
          </a:bodyPr>
          <a:lstStyle/>
          <a:p>
            <a:r>
              <a:rPr lang="en-GB" dirty="0">
                <a:solidFill>
                  <a:schemeClr val="bg1"/>
                </a:solidFill>
              </a:rPr>
              <a:t>Put in your postcode and this will find your house and your supplier. </a:t>
            </a:r>
          </a:p>
          <a:p>
            <a:endParaRPr lang="en-GB" dirty="0">
              <a:solidFill>
                <a:schemeClr val="bg1"/>
              </a:solidFill>
            </a:endParaRPr>
          </a:p>
          <a:p>
            <a:r>
              <a:rPr lang="en-GB" dirty="0">
                <a:solidFill>
                  <a:schemeClr val="bg1"/>
                </a:solidFill>
              </a:rPr>
              <a:t>You will need to know which deal you are on with your current supplier</a:t>
            </a:r>
          </a:p>
          <a:p>
            <a:endParaRPr lang="en-GB" dirty="0">
              <a:solidFill>
                <a:schemeClr val="bg1"/>
              </a:solidFill>
            </a:endParaRPr>
          </a:p>
          <a:p>
            <a:r>
              <a:rPr lang="en-GB" dirty="0">
                <a:solidFill>
                  <a:schemeClr val="bg1"/>
                </a:solidFill>
              </a:rPr>
              <a:t>Put in your email address to create an account</a:t>
            </a:r>
          </a:p>
        </p:txBody>
      </p:sp>
      <p:pic>
        <p:nvPicPr>
          <p:cNvPr id="4" name="Picture 3" descr="A screenshot of a website&#10;&#10;Description automatically generated">
            <a:extLst>
              <a:ext uri="{FF2B5EF4-FFF2-40B4-BE49-F238E27FC236}">
                <a16:creationId xmlns:a16="http://schemas.microsoft.com/office/drawing/2014/main" id="{98440B13-BAE1-49F4-4941-E0B5687735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6321"/>
            <a:ext cx="12192000" cy="6365358"/>
          </a:xfrm>
          <a:prstGeom prst="rect">
            <a:avLst/>
          </a:prstGeom>
        </p:spPr>
      </p:pic>
    </p:spTree>
    <p:extLst>
      <p:ext uri="{BB962C8B-B14F-4D97-AF65-F5344CB8AC3E}">
        <p14:creationId xmlns:p14="http://schemas.microsoft.com/office/powerpoint/2010/main" val="1040352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err="1"/>
              <a:t>Uswitch</a:t>
            </a:r>
            <a:r>
              <a:rPr lang="en-GB" dirty="0"/>
              <a:t> </a:t>
            </a:r>
          </a:p>
        </p:txBody>
      </p:sp>
      <p:sp>
        <p:nvSpPr>
          <p:cNvPr id="32" name="TextBox 31">
            <a:extLst>
              <a:ext uri="{FF2B5EF4-FFF2-40B4-BE49-F238E27FC236}">
                <a16:creationId xmlns:a16="http://schemas.microsoft.com/office/drawing/2014/main" id="{E56F91DF-16F7-A2A1-6888-5BA881A5111A}"/>
              </a:ext>
            </a:extLst>
          </p:cNvPr>
          <p:cNvSpPr txBox="1"/>
          <p:nvPr/>
        </p:nvSpPr>
        <p:spPr>
          <a:xfrm>
            <a:off x="1112808" y="1647645"/>
            <a:ext cx="5633049" cy="646331"/>
          </a:xfrm>
          <a:prstGeom prst="rect">
            <a:avLst/>
          </a:prstGeom>
          <a:noFill/>
        </p:spPr>
        <p:txBody>
          <a:bodyPr wrap="square" rtlCol="0">
            <a:spAutoFit/>
          </a:bodyPr>
          <a:lstStyle/>
          <a:p>
            <a:r>
              <a:rPr lang="en-GB" dirty="0">
                <a:solidFill>
                  <a:schemeClr val="bg1"/>
                </a:solidFill>
                <a:hlinkClick r:id="rId3"/>
              </a:rPr>
              <a:t>www.uswitch.com/gas-electricity</a:t>
            </a:r>
            <a:endParaRPr lang="en-GB" dirty="0">
              <a:solidFill>
                <a:schemeClr val="bg1"/>
              </a:solidFill>
            </a:endParaRPr>
          </a:p>
          <a:p>
            <a:endParaRPr lang="en-GB" dirty="0">
              <a:solidFill>
                <a:schemeClr val="bg1"/>
              </a:solidFill>
            </a:endParaRPr>
          </a:p>
        </p:txBody>
      </p:sp>
      <p:sp>
        <p:nvSpPr>
          <p:cNvPr id="33" name="TextBox 32">
            <a:extLst>
              <a:ext uri="{FF2B5EF4-FFF2-40B4-BE49-F238E27FC236}">
                <a16:creationId xmlns:a16="http://schemas.microsoft.com/office/drawing/2014/main" id="{58F3B123-7041-3405-7F18-91CF77671FA5}"/>
              </a:ext>
            </a:extLst>
          </p:cNvPr>
          <p:cNvSpPr txBox="1"/>
          <p:nvPr/>
        </p:nvSpPr>
        <p:spPr>
          <a:xfrm>
            <a:off x="1293962" y="2389517"/>
            <a:ext cx="5891842" cy="2031325"/>
          </a:xfrm>
          <a:prstGeom prst="rect">
            <a:avLst/>
          </a:prstGeom>
          <a:noFill/>
        </p:spPr>
        <p:txBody>
          <a:bodyPr wrap="square" rtlCol="0">
            <a:spAutoFit/>
          </a:bodyPr>
          <a:lstStyle/>
          <a:p>
            <a:r>
              <a:rPr lang="en-GB" dirty="0">
                <a:solidFill>
                  <a:schemeClr val="bg1"/>
                </a:solidFill>
              </a:rPr>
              <a:t>Put in your postcode and this will find your house and your supplier. </a:t>
            </a:r>
          </a:p>
          <a:p>
            <a:endParaRPr lang="en-GB" dirty="0">
              <a:solidFill>
                <a:schemeClr val="bg1"/>
              </a:solidFill>
            </a:endParaRPr>
          </a:p>
          <a:p>
            <a:r>
              <a:rPr lang="en-GB" dirty="0">
                <a:solidFill>
                  <a:schemeClr val="bg1"/>
                </a:solidFill>
              </a:rPr>
              <a:t>You will need to know which deal you are on with your current supplier</a:t>
            </a:r>
          </a:p>
          <a:p>
            <a:endParaRPr lang="en-GB" dirty="0">
              <a:solidFill>
                <a:schemeClr val="bg1"/>
              </a:solidFill>
            </a:endParaRPr>
          </a:p>
          <a:p>
            <a:r>
              <a:rPr lang="en-GB" dirty="0">
                <a:solidFill>
                  <a:schemeClr val="bg1"/>
                </a:solidFill>
              </a:rPr>
              <a:t>Put in your email address to create an account</a:t>
            </a:r>
          </a:p>
        </p:txBody>
      </p:sp>
      <p:pic>
        <p:nvPicPr>
          <p:cNvPr id="4" name="Picture 3" descr="A person and person sitting on a couch&#10;&#10;Description automatically generated">
            <a:extLst>
              <a:ext uri="{FF2B5EF4-FFF2-40B4-BE49-F238E27FC236}">
                <a16:creationId xmlns:a16="http://schemas.microsoft.com/office/drawing/2014/main" id="{7F3CBEA8-B33F-9EA3-5AFA-ABBC3453F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4065"/>
            <a:ext cx="12192000" cy="6169870"/>
          </a:xfrm>
          <a:prstGeom prst="rect">
            <a:avLst/>
          </a:prstGeom>
        </p:spPr>
      </p:pic>
    </p:spTree>
    <p:extLst>
      <p:ext uri="{BB962C8B-B14F-4D97-AF65-F5344CB8AC3E}">
        <p14:creationId xmlns:p14="http://schemas.microsoft.com/office/powerpoint/2010/main" val="3353473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a:t>Resources</a:t>
            </a:r>
          </a:p>
        </p:txBody>
      </p:sp>
      <p:sp>
        <p:nvSpPr>
          <p:cNvPr id="2" name="TextBox 1">
            <a:extLst>
              <a:ext uri="{FF2B5EF4-FFF2-40B4-BE49-F238E27FC236}">
                <a16:creationId xmlns:a16="http://schemas.microsoft.com/office/drawing/2014/main" id="{C0B55079-F425-6808-346C-657C932A6531}"/>
              </a:ext>
            </a:extLst>
          </p:cNvPr>
          <p:cNvSpPr txBox="1"/>
          <p:nvPr/>
        </p:nvSpPr>
        <p:spPr>
          <a:xfrm>
            <a:off x="1052423" y="1656272"/>
            <a:ext cx="6271403" cy="4247317"/>
          </a:xfrm>
          <a:prstGeom prst="rect">
            <a:avLst/>
          </a:prstGeom>
          <a:noFill/>
        </p:spPr>
        <p:txBody>
          <a:bodyPr wrap="square" rtlCol="0">
            <a:spAutoFit/>
          </a:bodyPr>
          <a:lstStyle/>
          <a:p>
            <a:r>
              <a:rPr lang="en-GB" b="0" i="0" dirty="0">
                <a:solidFill>
                  <a:srgbClr val="000000"/>
                </a:solidFill>
                <a:effectLst/>
                <a:latin typeface="-apple-system"/>
              </a:rPr>
              <a:t>The UK Digital Water Utility Experience - YouTube </a:t>
            </a:r>
            <a:r>
              <a:rPr lang="en-GB" b="0" i="0" u="sng" dirty="0">
                <a:solidFill>
                  <a:srgbClr val="3C61AA"/>
                </a:solidFill>
                <a:effectLst/>
                <a:latin typeface="-apple-system"/>
                <a:hlinkClick r:id="rId3"/>
              </a:rPr>
              <a:t>https://www.youtube.com/watch?v=IgbSRKJvbSI</a:t>
            </a:r>
            <a:r>
              <a:rPr lang="en-GB" b="0" i="0" dirty="0">
                <a:solidFill>
                  <a:srgbClr val="000000"/>
                </a:solidFill>
                <a:effectLst/>
                <a:latin typeface="-apple-system"/>
              </a:rPr>
              <a:t> </a:t>
            </a:r>
          </a:p>
          <a:p>
            <a:r>
              <a:rPr lang="en-GB" b="0" i="0" dirty="0">
                <a:solidFill>
                  <a:srgbClr val="000000"/>
                </a:solidFill>
                <a:effectLst/>
                <a:latin typeface="-apple-system"/>
              </a:rPr>
              <a:t> </a:t>
            </a:r>
          </a:p>
          <a:p>
            <a:r>
              <a:rPr lang="en-GB" b="0" i="0" dirty="0">
                <a:solidFill>
                  <a:srgbClr val="000000"/>
                </a:solidFill>
                <a:effectLst/>
                <a:latin typeface="-apple-system"/>
              </a:rPr>
              <a:t>How to choose the best energy supplier - </a:t>
            </a:r>
            <a:r>
              <a:rPr lang="en-GB" b="0" i="0" u="sng" dirty="0">
                <a:solidFill>
                  <a:srgbClr val="3C61AA"/>
                </a:solidFill>
                <a:effectLst/>
                <a:latin typeface="-apple-system"/>
                <a:hlinkClick r:id="rId4"/>
              </a:rPr>
              <a:t>Which.co.uk</a:t>
            </a:r>
            <a:r>
              <a:rPr lang="en-GB" b="0" i="0" dirty="0">
                <a:solidFill>
                  <a:srgbClr val="000000"/>
                </a:solidFill>
                <a:effectLst/>
                <a:latin typeface="-apple-system"/>
              </a:rPr>
              <a:t> </a:t>
            </a:r>
            <a:r>
              <a:rPr lang="en-GB" b="0" i="0" u="sng" dirty="0">
                <a:solidFill>
                  <a:srgbClr val="3C61AA"/>
                </a:solidFill>
                <a:effectLst/>
                <a:latin typeface="-apple-system"/>
                <a:hlinkClick r:id="rId5"/>
              </a:rPr>
              <a:t>https://www.which.co.uk/reviews/energy-companies/article/best-and-worst-energy-companies/how-to-choose-the-best-energy-company-aOpXt2w0re4F</a:t>
            </a:r>
            <a:r>
              <a:rPr lang="en-GB" b="0" i="0" dirty="0">
                <a:solidFill>
                  <a:srgbClr val="000000"/>
                </a:solidFill>
                <a:effectLst/>
                <a:latin typeface="-apple-system"/>
              </a:rPr>
              <a:t> </a:t>
            </a:r>
          </a:p>
          <a:p>
            <a:endParaRPr lang="en-GB" b="0" i="0" dirty="0">
              <a:solidFill>
                <a:srgbClr val="000000"/>
              </a:solidFill>
              <a:effectLst/>
              <a:latin typeface="-apple-system"/>
            </a:endParaRPr>
          </a:p>
          <a:p>
            <a:r>
              <a:rPr lang="en-GB" b="0" i="0" dirty="0">
                <a:solidFill>
                  <a:srgbClr val="000000"/>
                </a:solidFill>
                <a:effectLst/>
                <a:latin typeface="-apple-system"/>
              </a:rPr>
              <a:t>Energy Comparison: Compare Gas &amp; Electricity - </a:t>
            </a:r>
            <a:r>
              <a:rPr lang="en-GB" b="0" i="0" dirty="0" err="1">
                <a:solidFill>
                  <a:srgbClr val="000000"/>
                </a:solidFill>
                <a:effectLst/>
                <a:latin typeface="-apple-system"/>
              </a:rPr>
              <a:t>Uswitch</a:t>
            </a:r>
            <a:r>
              <a:rPr lang="en-GB" b="0" i="0" dirty="0">
                <a:solidFill>
                  <a:srgbClr val="000000"/>
                </a:solidFill>
                <a:effectLst/>
                <a:latin typeface="-apple-system"/>
              </a:rPr>
              <a:t> </a:t>
            </a:r>
            <a:r>
              <a:rPr lang="en-GB" b="0" i="0" u="sng" dirty="0">
                <a:solidFill>
                  <a:srgbClr val="3C61AA"/>
                </a:solidFill>
                <a:effectLst/>
                <a:latin typeface="-apple-system"/>
                <a:hlinkClick r:id="rId6"/>
              </a:rPr>
              <a:t>https://www.uswitch.com/gas-electricity/</a:t>
            </a:r>
            <a:r>
              <a:rPr lang="en-GB" b="0" i="0" dirty="0">
                <a:solidFill>
                  <a:srgbClr val="000000"/>
                </a:solidFill>
                <a:effectLst/>
                <a:latin typeface="-apple-system"/>
              </a:rPr>
              <a:t>  </a:t>
            </a:r>
          </a:p>
          <a:p>
            <a:r>
              <a:rPr lang="en-GB" b="0" i="0" dirty="0">
                <a:solidFill>
                  <a:srgbClr val="000000"/>
                </a:solidFill>
                <a:effectLst/>
                <a:latin typeface="-apple-system"/>
              </a:rPr>
              <a:t>Webinars - Utility Week </a:t>
            </a:r>
            <a:r>
              <a:rPr lang="en-GB" b="0" i="0" u="sng" dirty="0">
                <a:solidFill>
                  <a:srgbClr val="3C61AA"/>
                </a:solidFill>
                <a:effectLst/>
                <a:latin typeface="-apple-system"/>
                <a:hlinkClick r:id="rId7"/>
              </a:rPr>
              <a:t>https://utilityweek.co.uk/webinars/</a:t>
            </a:r>
            <a:r>
              <a:rPr lang="en-GB" b="0" i="0" dirty="0">
                <a:solidFill>
                  <a:srgbClr val="000000"/>
                </a:solidFill>
                <a:effectLst/>
                <a:latin typeface="-apple-system"/>
              </a:rPr>
              <a:t>  How to compare and switch UK electricity suppliers - </a:t>
            </a:r>
            <a:r>
              <a:rPr lang="en-GB" b="0" i="0" dirty="0" err="1">
                <a:solidFill>
                  <a:srgbClr val="000000"/>
                </a:solidFill>
                <a:effectLst/>
                <a:latin typeface="-apple-system"/>
              </a:rPr>
              <a:t>Uswitch</a:t>
            </a:r>
            <a:r>
              <a:rPr lang="en-GB" b="0" i="0" dirty="0">
                <a:solidFill>
                  <a:srgbClr val="000000"/>
                </a:solidFill>
                <a:effectLst/>
                <a:latin typeface="-apple-system"/>
              </a:rPr>
              <a:t> </a:t>
            </a:r>
            <a:r>
              <a:rPr lang="en-GB" b="0" i="0" u="sng" dirty="0">
                <a:solidFill>
                  <a:srgbClr val="3C61AA"/>
                </a:solidFill>
                <a:effectLst/>
                <a:latin typeface="-apple-system"/>
                <a:hlinkClick r:id="rId8"/>
              </a:rPr>
              <a:t>https://www.uswitch.com/gas-electricity/guides/uk-electric-companies/</a:t>
            </a:r>
            <a:r>
              <a:rPr lang="en-GB" b="0" i="0" dirty="0">
                <a:solidFill>
                  <a:srgbClr val="000000"/>
                </a:solidFill>
                <a:effectLst/>
                <a:latin typeface="-apple-system"/>
              </a:rPr>
              <a:t> </a:t>
            </a:r>
            <a:endParaRPr lang="en-GB" dirty="0">
              <a:solidFill>
                <a:schemeClr val="bg1"/>
              </a:solidFill>
            </a:endParaRPr>
          </a:p>
        </p:txBody>
      </p:sp>
    </p:spTree>
    <p:extLst>
      <p:ext uri="{BB962C8B-B14F-4D97-AF65-F5344CB8AC3E}">
        <p14:creationId xmlns:p14="http://schemas.microsoft.com/office/powerpoint/2010/main" val="165946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a:t>Broadband </a:t>
            </a:r>
          </a:p>
        </p:txBody>
      </p:sp>
      <p:sp>
        <p:nvSpPr>
          <p:cNvPr id="32" name="TextBox 31">
            <a:extLst>
              <a:ext uri="{FF2B5EF4-FFF2-40B4-BE49-F238E27FC236}">
                <a16:creationId xmlns:a16="http://schemas.microsoft.com/office/drawing/2014/main" id="{E56F91DF-16F7-A2A1-6888-5BA881A5111A}"/>
              </a:ext>
            </a:extLst>
          </p:cNvPr>
          <p:cNvSpPr txBox="1"/>
          <p:nvPr/>
        </p:nvSpPr>
        <p:spPr>
          <a:xfrm>
            <a:off x="1121946" y="1570389"/>
            <a:ext cx="5633049" cy="369332"/>
          </a:xfrm>
          <a:prstGeom prst="rect">
            <a:avLst/>
          </a:prstGeom>
          <a:noFill/>
        </p:spPr>
        <p:txBody>
          <a:bodyPr wrap="square" rtlCol="0">
            <a:spAutoFit/>
          </a:bodyPr>
          <a:lstStyle/>
          <a:p>
            <a:r>
              <a:rPr lang="en-GB">
                <a:hlinkClick r:id="rId3"/>
              </a:rPr>
              <a:t>Broadband Deals: Compare in March 2024 - Uswitch</a:t>
            </a:r>
            <a:endParaRPr lang="en-GB" dirty="0">
              <a:solidFill>
                <a:schemeClr val="bg1"/>
              </a:solidFill>
            </a:endParaRPr>
          </a:p>
        </p:txBody>
      </p:sp>
      <p:sp>
        <p:nvSpPr>
          <p:cNvPr id="33" name="TextBox 32">
            <a:extLst>
              <a:ext uri="{FF2B5EF4-FFF2-40B4-BE49-F238E27FC236}">
                <a16:creationId xmlns:a16="http://schemas.microsoft.com/office/drawing/2014/main" id="{58F3B123-7041-3405-7F18-91CF77671FA5}"/>
              </a:ext>
            </a:extLst>
          </p:cNvPr>
          <p:cNvSpPr txBox="1"/>
          <p:nvPr/>
        </p:nvSpPr>
        <p:spPr>
          <a:xfrm>
            <a:off x="1293962" y="2389517"/>
            <a:ext cx="5891842" cy="1200329"/>
          </a:xfrm>
          <a:prstGeom prst="rect">
            <a:avLst/>
          </a:prstGeom>
          <a:noFill/>
        </p:spPr>
        <p:txBody>
          <a:bodyPr wrap="square" rtlCol="0">
            <a:spAutoFit/>
          </a:bodyPr>
          <a:lstStyle/>
          <a:p>
            <a:r>
              <a:rPr lang="en-GB" dirty="0">
                <a:solidFill>
                  <a:schemeClr val="bg1"/>
                </a:solidFill>
              </a:rPr>
              <a:t>Put in your postcode and this will find your house and your supplier. </a:t>
            </a:r>
          </a:p>
          <a:p>
            <a:endParaRPr lang="en-GB" dirty="0">
              <a:solidFill>
                <a:schemeClr val="bg1"/>
              </a:solidFill>
            </a:endParaRPr>
          </a:p>
          <a:p>
            <a:r>
              <a:rPr lang="en-GB" dirty="0">
                <a:solidFill>
                  <a:schemeClr val="bg1"/>
                </a:solidFill>
              </a:rPr>
              <a:t>Check your current speed - </a:t>
            </a:r>
            <a:r>
              <a:rPr lang="en-GB" dirty="0">
                <a:hlinkClick r:id="rId4"/>
              </a:rPr>
              <a:t>Internet Speed Test | Fast.com</a:t>
            </a:r>
            <a:endParaRPr lang="en-GB" dirty="0">
              <a:solidFill>
                <a:schemeClr val="bg1"/>
              </a:solidFill>
            </a:endParaRPr>
          </a:p>
        </p:txBody>
      </p:sp>
      <p:pic>
        <p:nvPicPr>
          <p:cNvPr id="4" name="Picture 3" descr="A screenshot of a computer">
            <a:extLst>
              <a:ext uri="{FF2B5EF4-FFF2-40B4-BE49-F238E27FC236}">
                <a16:creationId xmlns:a16="http://schemas.microsoft.com/office/drawing/2014/main" id="{DF2D916C-33C8-1599-940E-A5F65FE0C5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3402" y="3661042"/>
            <a:ext cx="5048815" cy="2580304"/>
          </a:xfrm>
          <a:prstGeom prst="rect">
            <a:avLst/>
          </a:prstGeom>
        </p:spPr>
      </p:pic>
    </p:spTree>
    <p:extLst>
      <p:ext uri="{BB962C8B-B14F-4D97-AF65-F5344CB8AC3E}">
        <p14:creationId xmlns:p14="http://schemas.microsoft.com/office/powerpoint/2010/main" val="3025994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err="1"/>
              <a:t>Uswitch</a:t>
            </a:r>
            <a:r>
              <a:rPr lang="en-GB" dirty="0"/>
              <a:t> </a:t>
            </a:r>
          </a:p>
        </p:txBody>
      </p:sp>
      <p:sp>
        <p:nvSpPr>
          <p:cNvPr id="32" name="TextBox 31">
            <a:extLst>
              <a:ext uri="{FF2B5EF4-FFF2-40B4-BE49-F238E27FC236}">
                <a16:creationId xmlns:a16="http://schemas.microsoft.com/office/drawing/2014/main" id="{E56F91DF-16F7-A2A1-6888-5BA881A5111A}"/>
              </a:ext>
            </a:extLst>
          </p:cNvPr>
          <p:cNvSpPr txBox="1"/>
          <p:nvPr/>
        </p:nvSpPr>
        <p:spPr>
          <a:xfrm>
            <a:off x="1112808" y="1647645"/>
            <a:ext cx="5633049" cy="646331"/>
          </a:xfrm>
          <a:prstGeom prst="rect">
            <a:avLst/>
          </a:prstGeom>
          <a:noFill/>
        </p:spPr>
        <p:txBody>
          <a:bodyPr wrap="square" rtlCol="0">
            <a:spAutoFit/>
          </a:bodyPr>
          <a:lstStyle/>
          <a:p>
            <a:r>
              <a:rPr lang="en-GB" dirty="0">
                <a:solidFill>
                  <a:schemeClr val="bg1"/>
                </a:solidFill>
                <a:hlinkClick r:id="rId3"/>
              </a:rPr>
              <a:t>www.uswitch.com/gas-electricity</a:t>
            </a:r>
            <a:endParaRPr lang="en-GB" dirty="0">
              <a:solidFill>
                <a:schemeClr val="bg1"/>
              </a:solidFill>
            </a:endParaRPr>
          </a:p>
          <a:p>
            <a:endParaRPr lang="en-GB" dirty="0">
              <a:solidFill>
                <a:schemeClr val="bg1"/>
              </a:solidFill>
            </a:endParaRPr>
          </a:p>
        </p:txBody>
      </p:sp>
      <p:sp>
        <p:nvSpPr>
          <p:cNvPr id="33" name="TextBox 32">
            <a:extLst>
              <a:ext uri="{FF2B5EF4-FFF2-40B4-BE49-F238E27FC236}">
                <a16:creationId xmlns:a16="http://schemas.microsoft.com/office/drawing/2014/main" id="{58F3B123-7041-3405-7F18-91CF77671FA5}"/>
              </a:ext>
            </a:extLst>
          </p:cNvPr>
          <p:cNvSpPr txBox="1"/>
          <p:nvPr/>
        </p:nvSpPr>
        <p:spPr>
          <a:xfrm>
            <a:off x="1293962" y="2389517"/>
            <a:ext cx="5891842" cy="2031325"/>
          </a:xfrm>
          <a:prstGeom prst="rect">
            <a:avLst/>
          </a:prstGeom>
          <a:noFill/>
        </p:spPr>
        <p:txBody>
          <a:bodyPr wrap="square" rtlCol="0">
            <a:spAutoFit/>
          </a:bodyPr>
          <a:lstStyle/>
          <a:p>
            <a:r>
              <a:rPr lang="en-GB" dirty="0">
                <a:solidFill>
                  <a:schemeClr val="bg1"/>
                </a:solidFill>
              </a:rPr>
              <a:t>Put in your postcode and this will find your house and your supplier. </a:t>
            </a:r>
          </a:p>
          <a:p>
            <a:endParaRPr lang="en-GB" dirty="0">
              <a:solidFill>
                <a:schemeClr val="bg1"/>
              </a:solidFill>
            </a:endParaRPr>
          </a:p>
          <a:p>
            <a:r>
              <a:rPr lang="en-GB" dirty="0">
                <a:solidFill>
                  <a:schemeClr val="bg1"/>
                </a:solidFill>
              </a:rPr>
              <a:t>You will need to know which deal you are on with your current supplier</a:t>
            </a:r>
          </a:p>
          <a:p>
            <a:endParaRPr lang="en-GB" dirty="0">
              <a:solidFill>
                <a:schemeClr val="bg1"/>
              </a:solidFill>
            </a:endParaRPr>
          </a:p>
          <a:p>
            <a:r>
              <a:rPr lang="en-GB" dirty="0">
                <a:solidFill>
                  <a:schemeClr val="bg1"/>
                </a:solidFill>
              </a:rPr>
              <a:t>Put in your email address to create an account</a:t>
            </a:r>
          </a:p>
        </p:txBody>
      </p:sp>
      <p:pic>
        <p:nvPicPr>
          <p:cNvPr id="4" name="Picture 3" descr="A screenshot of a computer">
            <a:extLst>
              <a:ext uri="{FF2B5EF4-FFF2-40B4-BE49-F238E27FC236}">
                <a16:creationId xmlns:a16="http://schemas.microsoft.com/office/drawing/2014/main" id="{E80B09C8-5B01-1CF5-8A29-2B0B3BA78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49" y="1"/>
            <a:ext cx="12397023" cy="6746426"/>
          </a:xfrm>
          <a:prstGeom prst="rect">
            <a:avLst/>
          </a:prstGeom>
        </p:spPr>
      </p:pic>
    </p:spTree>
    <p:extLst>
      <p:ext uri="{BB962C8B-B14F-4D97-AF65-F5344CB8AC3E}">
        <p14:creationId xmlns:p14="http://schemas.microsoft.com/office/powerpoint/2010/main" val="1371361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err="1"/>
              <a:t>Uswitch</a:t>
            </a:r>
            <a:r>
              <a:rPr lang="en-GB" dirty="0"/>
              <a:t> </a:t>
            </a:r>
          </a:p>
        </p:txBody>
      </p:sp>
      <p:sp>
        <p:nvSpPr>
          <p:cNvPr id="32" name="TextBox 31">
            <a:extLst>
              <a:ext uri="{FF2B5EF4-FFF2-40B4-BE49-F238E27FC236}">
                <a16:creationId xmlns:a16="http://schemas.microsoft.com/office/drawing/2014/main" id="{E56F91DF-16F7-A2A1-6888-5BA881A5111A}"/>
              </a:ext>
            </a:extLst>
          </p:cNvPr>
          <p:cNvSpPr txBox="1"/>
          <p:nvPr/>
        </p:nvSpPr>
        <p:spPr>
          <a:xfrm>
            <a:off x="1112808" y="1743186"/>
            <a:ext cx="5633049" cy="369332"/>
          </a:xfrm>
          <a:prstGeom prst="rect">
            <a:avLst/>
          </a:prstGeom>
          <a:noFill/>
        </p:spPr>
        <p:txBody>
          <a:bodyPr wrap="square" rtlCol="0">
            <a:spAutoFit/>
          </a:bodyPr>
          <a:lstStyle/>
          <a:p>
            <a:r>
              <a:rPr lang="en-GB">
                <a:hlinkClick r:id="rId3"/>
              </a:rPr>
              <a:t>Uswitch.com - So many ways to save</a:t>
            </a:r>
            <a:endParaRPr lang="en-GB" dirty="0">
              <a:solidFill>
                <a:schemeClr val="bg1"/>
              </a:solidFill>
            </a:endParaRPr>
          </a:p>
        </p:txBody>
      </p:sp>
      <p:sp>
        <p:nvSpPr>
          <p:cNvPr id="2" name="TextBox 1">
            <a:extLst>
              <a:ext uri="{FF2B5EF4-FFF2-40B4-BE49-F238E27FC236}">
                <a16:creationId xmlns:a16="http://schemas.microsoft.com/office/drawing/2014/main" id="{1968C5E6-8603-70F3-6732-CA07CE9D5EC8}"/>
              </a:ext>
            </a:extLst>
          </p:cNvPr>
          <p:cNvSpPr txBox="1"/>
          <p:nvPr/>
        </p:nvSpPr>
        <p:spPr>
          <a:xfrm>
            <a:off x="1276539" y="2480650"/>
            <a:ext cx="6663350" cy="3970318"/>
          </a:xfrm>
          <a:prstGeom prst="rect">
            <a:avLst/>
          </a:prstGeom>
          <a:noFill/>
        </p:spPr>
        <p:txBody>
          <a:bodyPr wrap="square" rtlCol="0">
            <a:spAutoFit/>
          </a:bodyPr>
          <a:lstStyle/>
          <a:p>
            <a:r>
              <a:rPr lang="en-GB" dirty="0">
                <a:solidFill>
                  <a:schemeClr val="bg1"/>
                </a:solidFill>
              </a:rPr>
              <a:t>Keep in mind that all providers will not be signed up to </a:t>
            </a:r>
            <a:r>
              <a:rPr lang="en-GB" dirty="0" err="1">
                <a:solidFill>
                  <a:schemeClr val="bg1"/>
                </a:solidFill>
              </a:rPr>
              <a:t>Uswitch</a:t>
            </a:r>
            <a:r>
              <a:rPr lang="en-GB" dirty="0">
                <a:solidFill>
                  <a:schemeClr val="bg1"/>
                </a:solidFill>
              </a:rPr>
              <a:t> or comparison sites. This is to avoid the commission fees associated with these sites. This allows them to provide potentially lower rates.</a:t>
            </a:r>
          </a:p>
          <a:p>
            <a:endParaRPr lang="en-GB" dirty="0">
              <a:solidFill>
                <a:schemeClr val="bg1"/>
              </a:solidFill>
            </a:endParaRPr>
          </a:p>
          <a:p>
            <a:r>
              <a:rPr lang="en-GB" dirty="0">
                <a:solidFill>
                  <a:schemeClr val="bg1"/>
                </a:solidFill>
              </a:rPr>
              <a:t>Insurance companies who do not use comparison sites</a:t>
            </a:r>
          </a:p>
          <a:p>
            <a:endParaRPr lang="en-GB" dirty="0">
              <a:solidFill>
                <a:schemeClr val="bg1"/>
              </a:solidFill>
            </a:endParaRPr>
          </a:p>
          <a:p>
            <a:pPr marL="342900" indent="-342900">
              <a:buAutoNum type="arabicPeriod"/>
            </a:pPr>
            <a:r>
              <a:rPr lang="en-GB" dirty="0">
                <a:solidFill>
                  <a:schemeClr val="bg1"/>
                </a:solidFill>
              </a:rPr>
              <a:t>Direct Line</a:t>
            </a:r>
          </a:p>
          <a:p>
            <a:pPr marL="342900" indent="-342900">
              <a:buAutoNum type="arabicPeriod"/>
            </a:pPr>
            <a:r>
              <a:rPr lang="en-GB" dirty="0">
                <a:solidFill>
                  <a:schemeClr val="bg1"/>
                </a:solidFill>
              </a:rPr>
              <a:t>Admiral </a:t>
            </a:r>
          </a:p>
          <a:p>
            <a:pPr marL="342900" indent="-342900">
              <a:buAutoNum type="arabicPeriod"/>
            </a:pPr>
            <a:r>
              <a:rPr lang="en-GB" dirty="0">
                <a:solidFill>
                  <a:schemeClr val="bg1"/>
                </a:solidFill>
              </a:rPr>
              <a:t>Zurich </a:t>
            </a:r>
          </a:p>
          <a:p>
            <a:pPr marL="342900" indent="-342900">
              <a:buAutoNum type="arabicPeriod"/>
            </a:pPr>
            <a:r>
              <a:rPr lang="en-GB" dirty="0">
                <a:solidFill>
                  <a:schemeClr val="bg1"/>
                </a:solidFill>
              </a:rPr>
              <a:t>Saga</a:t>
            </a:r>
          </a:p>
          <a:p>
            <a:pPr marL="342900" indent="-342900">
              <a:buAutoNum type="arabicPeriod"/>
            </a:pPr>
            <a:endParaRPr lang="en-GB" dirty="0">
              <a:solidFill>
                <a:schemeClr val="bg1"/>
              </a:solidFill>
            </a:endParaRPr>
          </a:p>
          <a:p>
            <a:r>
              <a:rPr lang="en-GB" dirty="0">
                <a:solidFill>
                  <a:schemeClr val="bg1"/>
                </a:solidFill>
              </a:rPr>
              <a:t>It may be worth running a separate quote direct with these insurance companies </a:t>
            </a:r>
          </a:p>
          <a:p>
            <a:endParaRPr lang="en-GB" dirty="0">
              <a:solidFill>
                <a:schemeClr val="bg1"/>
              </a:solidFill>
            </a:endParaRPr>
          </a:p>
        </p:txBody>
      </p:sp>
    </p:spTree>
    <p:extLst>
      <p:ext uri="{BB962C8B-B14F-4D97-AF65-F5344CB8AC3E}">
        <p14:creationId xmlns:p14="http://schemas.microsoft.com/office/powerpoint/2010/main" val="2905886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a:t>Travel Insurance</a:t>
            </a:r>
          </a:p>
        </p:txBody>
      </p:sp>
      <p:sp>
        <p:nvSpPr>
          <p:cNvPr id="32" name="TextBox 31">
            <a:extLst>
              <a:ext uri="{FF2B5EF4-FFF2-40B4-BE49-F238E27FC236}">
                <a16:creationId xmlns:a16="http://schemas.microsoft.com/office/drawing/2014/main" id="{E56F91DF-16F7-A2A1-6888-5BA881A5111A}"/>
              </a:ext>
            </a:extLst>
          </p:cNvPr>
          <p:cNvSpPr txBox="1"/>
          <p:nvPr/>
        </p:nvSpPr>
        <p:spPr>
          <a:xfrm>
            <a:off x="964022" y="3521799"/>
            <a:ext cx="10099313" cy="584775"/>
          </a:xfrm>
          <a:prstGeom prst="rect">
            <a:avLst/>
          </a:prstGeom>
          <a:noFill/>
        </p:spPr>
        <p:txBody>
          <a:bodyPr wrap="square" rtlCol="0">
            <a:spAutoFit/>
          </a:bodyPr>
          <a:lstStyle/>
          <a:p>
            <a:r>
              <a:rPr lang="en-GB" sz="1600" dirty="0">
                <a:solidFill>
                  <a:schemeClr val="bg1"/>
                </a:solidFill>
              </a:rPr>
              <a:t>Whilst searching for travel insurance on comparison sites will save time, it’s important that you understand the level of cover you require, and you declare all medical conditions.</a:t>
            </a:r>
          </a:p>
        </p:txBody>
      </p:sp>
      <p:sp>
        <p:nvSpPr>
          <p:cNvPr id="4" name="TextBox 3">
            <a:extLst>
              <a:ext uri="{FF2B5EF4-FFF2-40B4-BE49-F238E27FC236}">
                <a16:creationId xmlns:a16="http://schemas.microsoft.com/office/drawing/2014/main" id="{64B5B1C0-65A7-D6BE-A32D-CB11A1777BA8}"/>
              </a:ext>
            </a:extLst>
          </p:cNvPr>
          <p:cNvSpPr txBox="1"/>
          <p:nvPr/>
        </p:nvSpPr>
        <p:spPr>
          <a:xfrm>
            <a:off x="1240325" y="2779414"/>
            <a:ext cx="5939073" cy="369332"/>
          </a:xfrm>
          <a:prstGeom prst="rect">
            <a:avLst/>
          </a:prstGeom>
          <a:noFill/>
        </p:spPr>
        <p:txBody>
          <a:bodyPr wrap="square" rtlCol="0">
            <a:spAutoFit/>
          </a:bodyPr>
          <a:lstStyle/>
          <a:p>
            <a:r>
              <a:rPr lang="en-GB" dirty="0" err="1"/>
              <a:t>Uswitch</a:t>
            </a:r>
            <a:r>
              <a:rPr lang="en-GB" dirty="0"/>
              <a:t> | Travel </a:t>
            </a:r>
            <a:r>
              <a:rPr lang="en-GB" dirty="0" err="1"/>
              <a:t>Insuran</a:t>
            </a:r>
            <a:r>
              <a:rPr lang="en-GB" dirty="0" err="1">
                <a:hlinkClick r:id="rId3"/>
              </a:rPr>
              <a:t>Uswitch</a:t>
            </a:r>
            <a:r>
              <a:rPr lang="en-GB" dirty="0">
                <a:hlinkClick r:id="rId3"/>
              </a:rPr>
              <a:t> | Travel </a:t>
            </a:r>
            <a:r>
              <a:rPr lang="en-GB" dirty="0" err="1">
                <a:hlinkClick r:id="rId3"/>
              </a:rPr>
              <a:t>Insurance</a:t>
            </a:r>
            <a:r>
              <a:rPr lang="en-GB" dirty="0" err="1"/>
              <a:t>ce</a:t>
            </a:r>
            <a:endParaRPr lang="en-GB" dirty="0"/>
          </a:p>
        </p:txBody>
      </p:sp>
      <p:pic>
        <p:nvPicPr>
          <p:cNvPr id="7" name="Picture 6" descr="Map graphic with pins">
            <a:extLst>
              <a:ext uri="{FF2B5EF4-FFF2-40B4-BE49-F238E27FC236}">
                <a16:creationId xmlns:a16="http://schemas.microsoft.com/office/drawing/2014/main" id="{1DFEB778-02A4-E877-0C4D-4D41585F0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180" y="3931154"/>
            <a:ext cx="3765779" cy="2662896"/>
          </a:xfrm>
          <a:prstGeom prst="rect">
            <a:avLst/>
          </a:prstGeom>
        </p:spPr>
      </p:pic>
    </p:spTree>
    <p:extLst>
      <p:ext uri="{BB962C8B-B14F-4D97-AF65-F5344CB8AC3E}">
        <p14:creationId xmlns:p14="http://schemas.microsoft.com/office/powerpoint/2010/main" val="271251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rtlCol="0"/>
          <a:lstStyle/>
          <a:p>
            <a:pPr rtl="0"/>
            <a:endParaRPr lang="en-GB" dirty="0"/>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05837"/>
          </a:xfrm>
        </p:spPr>
        <p:txBody>
          <a:bodyPr rtlCol="0"/>
          <a:lstStyle/>
          <a:p>
            <a:pPr rtl="0"/>
            <a:r>
              <a:rPr lang="en-GB" dirty="0"/>
              <a:t>01. Utilities</a:t>
            </a:r>
          </a:p>
        </p:txBody>
      </p:sp>
      <p:sp>
        <p:nvSpPr>
          <p:cNvPr id="3" name="Text Placeholder 2">
            <a:extLst>
              <a:ext uri="{FF2B5EF4-FFF2-40B4-BE49-F238E27FC236}">
                <a16:creationId xmlns:a16="http://schemas.microsoft.com/office/drawing/2014/main" id="{91AA5D8C-0134-F046-A548-3465F817747C}"/>
              </a:ext>
            </a:extLst>
          </p:cNvPr>
          <p:cNvSpPr>
            <a:spLocks noGrp="1"/>
          </p:cNvSpPr>
          <p:nvPr>
            <p:ph type="body" sz="quarter" idx="13"/>
          </p:nvPr>
        </p:nvSpPr>
        <p:spPr>
          <a:xfrm>
            <a:off x="952500" y="2818296"/>
            <a:ext cx="2133600" cy="369332"/>
          </a:xfrm>
        </p:spPr>
        <p:txBody>
          <a:bodyPr rtlCol="0"/>
          <a:lstStyle/>
          <a:p>
            <a:pPr rtl="0"/>
            <a:r>
              <a:rPr lang="en-GB" dirty="0"/>
              <a:t>Gas, Electric, Broadband. Finding good providers and good prices</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128157" cy="205837"/>
          </a:xfrm>
        </p:spPr>
        <p:txBody>
          <a:bodyPr rtlCol="0"/>
          <a:lstStyle/>
          <a:p>
            <a:pPr rtl="0"/>
            <a:r>
              <a:rPr lang="en-GB" dirty="0"/>
              <a:t>02. Travel Insurance</a:t>
            </a:r>
            <a:br>
              <a:rPr lang="en-GB" dirty="0"/>
            </a:br>
            <a:endParaRPr lang="en-GB" dirty="0"/>
          </a:p>
        </p:txBody>
      </p:sp>
      <p:sp>
        <p:nvSpPr>
          <p:cNvPr id="5" name="Text Placeholder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2818296"/>
            <a:ext cx="2128157" cy="369332"/>
          </a:xfrm>
        </p:spPr>
        <p:txBody>
          <a:bodyPr rtlCol="0"/>
          <a:lstStyle/>
          <a:p>
            <a:pPr rtl="0"/>
            <a:r>
              <a:rPr lang="en-GB" dirty="0"/>
              <a:t>How to find cover at a good price and understand cover levels available</a:t>
            </a:r>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133600" cy="205837"/>
          </a:xfrm>
        </p:spPr>
        <p:txBody>
          <a:bodyPr rtlCol="0"/>
          <a:lstStyle/>
          <a:p>
            <a:pPr rtl="0"/>
            <a:r>
              <a:rPr lang="en-GB" dirty="0"/>
              <a:t>03. </a:t>
            </a:r>
            <a:r>
              <a:rPr lang="en-GB" dirty="0" err="1"/>
              <a:t>Defaqto</a:t>
            </a:r>
            <a:endParaRPr lang="en-GB" dirty="0"/>
          </a:p>
        </p:txBody>
      </p:sp>
      <p:sp>
        <p:nvSpPr>
          <p:cNvPr id="7" name="Text Placeholder 6">
            <a:extLst>
              <a:ext uri="{FF2B5EF4-FFF2-40B4-BE49-F238E27FC236}">
                <a16:creationId xmlns:a16="http://schemas.microsoft.com/office/drawing/2014/main" id="{3E1C152D-1AA6-9242-B5C9-B06EEE4F9661}"/>
              </a:ext>
            </a:extLst>
          </p:cNvPr>
          <p:cNvSpPr>
            <a:spLocks noGrp="1"/>
          </p:cNvSpPr>
          <p:nvPr>
            <p:ph type="body" sz="quarter" idx="19"/>
          </p:nvPr>
        </p:nvSpPr>
        <p:spPr>
          <a:xfrm>
            <a:off x="952500" y="5131299"/>
            <a:ext cx="2133600" cy="369332"/>
          </a:xfrm>
        </p:spPr>
        <p:txBody>
          <a:bodyPr rtlCol="0"/>
          <a:lstStyle/>
          <a:p>
            <a:pPr rtl="0"/>
            <a:r>
              <a:rPr lang="en-GB" dirty="0"/>
              <a:t>The importance of checking cover.</a:t>
            </a:r>
          </a:p>
        </p:txBody>
      </p:sp>
      <p:sp>
        <p:nvSpPr>
          <p:cNvPr id="10" name="Text Placeholder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128157" cy="205837"/>
          </a:xfrm>
        </p:spPr>
        <p:txBody>
          <a:bodyPr rtlCol="0"/>
          <a:lstStyle/>
          <a:p>
            <a:pPr rtl="0"/>
            <a:r>
              <a:rPr lang="en-GB" dirty="0"/>
              <a:t>04.Home Insurance</a:t>
            </a:r>
          </a:p>
        </p:txBody>
      </p:sp>
      <p:sp>
        <p:nvSpPr>
          <p:cNvPr id="9" name="Text Placeholder 8">
            <a:extLst>
              <a:ext uri="{FF2B5EF4-FFF2-40B4-BE49-F238E27FC236}">
                <a16:creationId xmlns:a16="http://schemas.microsoft.com/office/drawing/2014/main" id="{38FB4732-AB07-C54D-AF44-F8ADB6D2B8B6}"/>
              </a:ext>
            </a:extLst>
          </p:cNvPr>
          <p:cNvSpPr>
            <a:spLocks noGrp="1"/>
          </p:cNvSpPr>
          <p:nvPr>
            <p:ph type="body" sz="quarter" idx="21"/>
          </p:nvPr>
        </p:nvSpPr>
        <p:spPr>
          <a:xfrm>
            <a:off x="3663042" y="5131299"/>
            <a:ext cx="2128157" cy="369332"/>
          </a:xfrm>
        </p:spPr>
        <p:txBody>
          <a:bodyPr rtlCol="0"/>
          <a:lstStyle/>
          <a:p>
            <a:pPr rtl="0"/>
            <a:r>
              <a:rPr lang="en-GB" dirty="0"/>
              <a:t>.Different types of cover and  underinsurance </a:t>
            </a:r>
          </a:p>
        </p:txBody>
      </p:sp>
      <p:sp>
        <p:nvSpPr>
          <p:cNvPr id="12" name="Text Placeholder 11">
            <a:extLst>
              <a:ext uri="{FF2B5EF4-FFF2-40B4-BE49-F238E27FC236}">
                <a16:creationId xmlns:a16="http://schemas.microsoft.com/office/drawing/2014/main" id="{B115086E-2AC3-4F4D-8F85-104CFA64FECF}"/>
              </a:ext>
            </a:extLst>
          </p:cNvPr>
          <p:cNvSpPr>
            <a:spLocks noGrp="1"/>
          </p:cNvSpPr>
          <p:nvPr>
            <p:ph type="body" sz="quarter" idx="24"/>
          </p:nvPr>
        </p:nvSpPr>
        <p:spPr>
          <a:xfrm>
            <a:off x="6367054" y="4522803"/>
            <a:ext cx="2129245" cy="205837"/>
          </a:xfrm>
        </p:spPr>
        <p:txBody>
          <a:bodyPr rtlCol="0"/>
          <a:lstStyle/>
          <a:p>
            <a:pPr rtl="0"/>
            <a:endParaRPr lang="en-GB" dirty="0"/>
          </a:p>
        </p:txBody>
      </p:sp>
      <p:sp>
        <p:nvSpPr>
          <p:cNvPr id="11" name="Text Placeholder 10">
            <a:extLst>
              <a:ext uri="{FF2B5EF4-FFF2-40B4-BE49-F238E27FC236}">
                <a16:creationId xmlns:a16="http://schemas.microsoft.com/office/drawing/2014/main" id="{7F247A08-A350-EF44-9F10-FC72B5466602}"/>
              </a:ext>
            </a:extLst>
          </p:cNvPr>
          <p:cNvSpPr>
            <a:spLocks noGrp="1"/>
          </p:cNvSpPr>
          <p:nvPr>
            <p:ph type="body" sz="quarter" idx="23"/>
          </p:nvPr>
        </p:nvSpPr>
        <p:spPr>
          <a:xfrm>
            <a:off x="6160020" y="5131299"/>
            <a:ext cx="2129245" cy="369332"/>
          </a:xfrm>
        </p:spPr>
        <p:txBody>
          <a:bodyPr rtlCol="0"/>
          <a:lstStyle/>
          <a:p>
            <a:pPr rtl="0"/>
            <a:endParaRPr lang="en-GB" dirty="0"/>
          </a:p>
        </p:txBody>
      </p:sp>
    </p:spTree>
    <p:extLst>
      <p:ext uri="{BB962C8B-B14F-4D97-AF65-F5344CB8AC3E}">
        <p14:creationId xmlns:p14="http://schemas.microsoft.com/office/powerpoint/2010/main" val="28986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err="1"/>
              <a:t>Uswitch</a:t>
            </a:r>
            <a:r>
              <a:rPr lang="en-GB" dirty="0"/>
              <a:t> </a:t>
            </a:r>
          </a:p>
        </p:txBody>
      </p:sp>
      <p:sp>
        <p:nvSpPr>
          <p:cNvPr id="32" name="TextBox 31">
            <a:extLst>
              <a:ext uri="{FF2B5EF4-FFF2-40B4-BE49-F238E27FC236}">
                <a16:creationId xmlns:a16="http://schemas.microsoft.com/office/drawing/2014/main" id="{E56F91DF-16F7-A2A1-6888-5BA881A5111A}"/>
              </a:ext>
            </a:extLst>
          </p:cNvPr>
          <p:cNvSpPr txBox="1"/>
          <p:nvPr/>
        </p:nvSpPr>
        <p:spPr>
          <a:xfrm>
            <a:off x="1112808" y="1743186"/>
            <a:ext cx="5633049" cy="369332"/>
          </a:xfrm>
          <a:prstGeom prst="rect">
            <a:avLst/>
          </a:prstGeom>
          <a:noFill/>
        </p:spPr>
        <p:txBody>
          <a:bodyPr wrap="square" rtlCol="0">
            <a:spAutoFit/>
          </a:bodyPr>
          <a:lstStyle/>
          <a:p>
            <a:r>
              <a:rPr lang="en-GB">
                <a:hlinkClick r:id="rId3"/>
              </a:rPr>
              <a:t>Uswitch.com - So many ways to save</a:t>
            </a:r>
            <a:endParaRPr lang="en-GB" dirty="0">
              <a:solidFill>
                <a:schemeClr val="bg1"/>
              </a:solidFill>
            </a:endParaRPr>
          </a:p>
        </p:txBody>
      </p:sp>
      <p:sp>
        <p:nvSpPr>
          <p:cNvPr id="2" name="TextBox 1">
            <a:extLst>
              <a:ext uri="{FF2B5EF4-FFF2-40B4-BE49-F238E27FC236}">
                <a16:creationId xmlns:a16="http://schemas.microsoft.com/office/drawing/2014/main" id="{1968C5E6-8603-70F3-6732-CA07CE9D5EC8}"/>
              </a:ext>
            </a:extLst>
          </p:cNvPr>
          <p:cNvSpPr txBox="1"/>
          <p:nvPr/>
        </p:nvSpPr>
        <p:spPr>
          <a:xfrm>
            <a:off x="1276539" y="2480650"/>
            <a:ext cx="6663350" cy="3693319"/>
          </a:xfrm>
          <a:prstGeom prst="rect">
            <a:avLst/>
          </a:prstGeom>
          <a:noFill/>
        </p:spPr>
        <p:txBody>
          <a:bodyPr wrap="square" rtlCol="0">
            <a:spAutoFit/>
          </a:bodyPr>
          <a:lstStyle/>
          <a:p>
            <a:r>
              <a:rPr lang="en-GB" dirty="0">
                <a:solidFill>
                  <a:schemeClr val="bg1"/>
                </a:solidFill>
              </a:rPr>
              <a:t>Keep in mind that all providers will not be signed up to </a:t>
            </a:r>
            <a:r>
              <a:rPr lang="en-GB" dirty="0" err="1">
                <a:solidFill>
                  <a:schemeClr val="bg1"/>
                </a:solidFill>
              </a:rPr>
              <a:t>Uswitch</a:t>
            </a:r>
            <a:r>
              <a:rPr lang="en-GB" dirty="0">
                <a:solidFill>
                  <a:schemeClr val="bg1"/>
                </a:solidFill>
              </a:rPr>
              <a:t> or comparison sites. This is to avoid the commission fees associated with these sites. This allows them to provide potentially lower rates.</a:t>
            </a:r>
          </a:p>
          <a:p>
            <a:endParaRPr lang="en-GB" dirty="0">
              <a:solidFill>
                <a:schemeClr val="bg1"/>
              </a:solidFill>
            </a:endParaRPr>
          </a:p>
          <a:p>
            <a:r>
              <a:rPr lang="en-GB" dirty="0">
                <a:solidFill>
                  <a:schemeClr val="bg1"/>
                </a:solidFill>
              </a:rPr>
              <a:t>Insurance companies who do not use comparison sites</a:t>
            </a:r>
          </a:p>
          <a:p>
            <a:endParaRPr lang="en-GB" dirty="0">
              <a:solidFill>
                <a:schemeClr val="bg1"/>
              </a:solidFill>
            </a:endParaRPr>
          </a:p>
          <a:p>
            <a:pPr marL="342900" indent="-342900">
              <a:buAutoNum type="arabicPeriod"/>
            </a:pPr>
            <a:r>
              <a:rPr lang="en-GB" dirty="0">
                <a:solidFill>
                  <a:schemeClr val="bg1"/>
                </a:solidFill>
              </a:rPr>
              <a:t>Direct Line</a:t>
            </a:r>
          </a:p>
          <a:p>
            <a:pPr marL="342900" indent="-342900">
              <a:buAutoNum type="arabicPeriod"/>
            </a:pPr>
            <a:r>
              <a:rPr lang="en-GB" dirty="0">
                <a:solidFill>
                  <a:schemeClr val="bg1"/>
                </a:solidFill>
              </a:rPr>
              <a:t>Admiral </a:t>
            </a:r>
          </a:p>
          <a:p>
            <a:pPr marL="342900" indent="-342900">
              <a:buAutoNum type="arabicPeriod"/>
            </a:pPr>
            <a:r>
              <a:rPr lang="en-GB" dirty="0">
                <a:solidFill>
                  <a:schemeClr val="bg1"/>
                </a:solidFill>
              </a:rPr>
              <a:t>Zurich </a:t>
            </a:r>
          </a:p>
          <a:p>
            <a:pPr marL="342900" indent="-342900">
              <a:buAutoNum type="arabicPeriod"/>
            </a:pPr>
            <a:endParaRPr lang="en-GB" dirty="0">
              <a:solidFill>
                <a:schemeClr val="bg1"/>
              </a:solidFill>
            </a:endParaRPr>
          </a:p>
          <a:p>
            <a:r>
              <a:rPr lang="en-GB" dirty="0">
                <a:solidFill>
                  <a:schemeClr val="bg1"/>
                </a:solidFill>
              </a:rPr>
              <a:t>It may be worth running a separate quote direct with these insurance companies </a:t>
            </a:r>
          </a:p>
          <a:p>
            <a:endParaRPr lang="en-GB" dirty="0">
              <a:solidFill>
                <a:schemeClr val="bg1"/>
              </a:solidFill>
            </a:endParaRPr>
          </a:p>
        </p:txBody>
      </p:sp>
      <p:pic>
        <p:nvPicPr>
          <p:cNvPr id="5" name="Picture 4" descr="A screenshot of a website&#10;&#10;Description automatically generated">
            <a:extLst>
              <a:ext uri="{FF2B5EF4-FFF2-40B4-BE49-F238E27FC236}">
                <a16:creationId xmlns:a16="http://schemas.microsoft.com/office/drawing/2014/main" id="{DDF21D35-FBB6-03DE-ADB5-07CCD354C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2294"/>
            <a:ext cx="12192000" cy="6493411"/>
          </a:xfrm>
          <a:prstGeom prst="rect">
            <a:avLst/>
          </a:prstGeom>
        </p:spPr>
      </p:pic>
    </p:spTree>
    <p:extLst>
      <p:ext uri="{BB962C8B-B14F-4D97-AF65-F5344CB8AC3E}">
        <p14:creationId xmlns:p14="http://schemas.microsoft.com/office/powerpoint/2010/main" val="247041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err="1"/>
              <a:t>Defaqto</a:t>
            </a:r>
            <a:r>
              <a:rPr lang="en-GB" dirty="0"/>
              <a:t>  </a:t>
            </a:r>
          </a:p>
        </p:txBody>
      </p:sp>
      <p:sp>
        <p:nvSpPr>
          <p:cNvPr id="4" name="TextBox 3">
            <a:extLst>
              <a:ext uri="{FF2B5EF4-FFF2-40B4-BE49-F238E27FC236}">
                <a16:creationId xmlns:a16="http://schemas.microsoft.com/office/drawing/2014/main" id="{4DAF5E4A-54C5-9238-4952-ADADBF7792AD}"/>
              </a:ext>
            </a:extLst>
          </p:cNvPr>
          <p:cNvSpPr txBox="1"/>
          <p:nvPr/>
        </p:nvSpPr>
        <p:spPr>
          <a:xfrm>
            <a:off x="1112808" y="2375603"/>
            <a:ext cx="8329188" cy="2369880"/>
          </a:xfrm>
          <a:prstGeom prst="rect">
            <a:avLst/>
          </a:prstGeom>
          <a:noFill/>
        </p:spPr>
        <p:txBody>
          <a:bodyPr wrap="square" rtlCol="0">
            <a:spAutoFit/>
          </a:bodyPr>
          <a:lstStyle/>
          <a:p>
            <a:r>
              <a:rPr lang="en-GB" dirty="0" err="1">
                <a:solidFill>
                  <a:schemeClr val="bg1"/>
                </a:solidFill>
              </a:rPr>
              <a:t>Defaqto</a:t>
            </a:r>
            <a:r>
              <a:rPr lang="en-GB" dirty="0">
                <a:solidFill>
                  <a:schemeClr val="bg1"/>
                </a:solidFill>
              </a:rPr>
              <a:t> Rating </a:t>
            </a:r>
          </a:p>
          <a:p>
            <a:endParaRPr lang="en-GB" dirty="0">
              <a:solidFill>
                <a:schemeClr val="bg1"/>
              </a:solidFill>
            </a:endParaRPr>
          </a:p>
          <a:p>
            <a:r>
              <a:rPr lang="en-GB" sz="1400" dirty="0" err="1">
                <a:solidFill>
                  <a:schemeClr val="bg1"/>
                </a:solidFill>
              </a:rPr>
              <a:t>Defaqto</a:t>
            </a:r>
            <a:r>
              <a:rPr lang="en-GB" sz="1400" dirty="0">
                <a:solidFill>
                  <a:schemeClr val="bg1"/>
                </a:solidFill>
              </a:rPr>
              <a:t> are a trusted  independent research company that rate financial products, the number of stars they give reflects the level of the product</a:t>
            </a:r>
          </a:p>
          <a:p>
            <a:endParaRPr lang="en-GB" sz="1400" dirty="0">
              <a:solidFill>
                <a:schemeClr val="bg1"/>
              </a:solidFill>
            </a:endParaRPr>
          </a:p>
          <a:p>
            <a:r>
              <a:rPr lang="en-GB" sz="1400" dirty="0">
                <a:solidFill>
                  <a:schemeClr val="bg1"/>
                </a:solidFill>
              </a:rPr>
              <a:t>1 Star – provides a low offering</a:t>
            </a:r>
          </a:p>
          <a:p>
            <a:r>
              <a:rPr lang="en-GB" sz="1400" dirty="0">
                <a:solidFill>
                  <a:schemeClr val="bg1"/>
                </a:solidFill>
              </a:rPr>
              <a:t>2 Stars – Offers below-average quality </a:t>
            </a:r>
          </a:p>
          <a:p>
            <a:r>
              <a:rPr lang="en-GB" sz="1400" dirty="0">
                <a:solidFill>
                  <a:schemeClr val="bg1"/>
                </a:solidFill>
              </a:rPr>
              <a:t>3 Stars –Represents a standard product </a:t>
            </a:r>
          </a:p>
          <a:p>
            <a:r>
              <a:rPr lang="en-GB" sz="1400" dirty="0">
                <a:solidFill>
                  <a:schemeClr val="bg1"/>
                </a:solidFill>
              </a:rPr>
              <a:t>4 Stars – Indicates a good product</a:t>
            </a:r>
          </a:p>
          <a:p>
            <a:r>
              <a:rPr lang="en-GB" sz="1400" dirty="0">
                <a:solidFill>
                  <a:schemeClr val="bg1"/>
                </a:solidFill>
              </a:rPr>
              <a:t>5 Stars – Signifies an excellent product </a:t>
            </a:r>
          </a:p>
        </p:txBody>
      </p:sp>
      <p:sp>
        <p:nvSpPr>
          <p:cNvPr id="5" name="TextBox 4">
            <a:extLst>
              <a:ext uri="{FF2B5EF4-FFF2-40B4-BE49-F238E27FC236}">
                <a16:creationId xmlns:a16="http://schemas.microsoft.com/office/drawing/2014/main" id="{B2EA3A7B-7A96-D6B4-50AC-64DBF5DA5A75}"/>
              </a:ext>
            </a:extLst>
          </p:cNvPr>
          <p:cNvSpPr txBox="1"/>
          <p:nvPr/>
        </p:nvSpPr>
        <p:spPr>
          <a:xfrm>
            <a:off x="1358020" y="1611517"/>
            <a:ext cx="5278170" cy="646331"/>
          </a:xfrm>
          <a:prstGeom prst="rect">
            <a:avLst/>
          </a:prstGeom>
          <a:noFill/>
        </p:spPr>
        <p:txBody>
          <a:bodyPr wrap="square" rtlCol="0">
            <a:spAutoFit/>
          </a:bodyPr>
          <a:lstStyle/>
          <a:p>
            <a:r>
              <a:rPr lang="en-GB">
                <a:hlinkClick r:id="rId3"/>
              </a:rPr>
              <a:t>Defaqto - helping everyone make smarter financial decisions</a:t>
            </a:r>
            <a:endParaRPr lang="en-GB" dirty="0"/>
          </a:p>
        </p:txBody>
      </p:sp>
      <p:pic>
        <p:nvPicPr>
          <p:cNvPr id="6" name="Picture 5" descr="A yellow star on a black background&#10;&#10;Description automatically generated">
            <a:extLst>
              <a:ext uri="{FF2B5EF4-FFF2-40B4-BE49-F238E27FC236}">
                <a16:creationId xmlns:a16="http://schemas.microsoft.com/office/drawing/2014/main" id="{3C38C124-B179-6D89-1FAC-4979239B58E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68292" y="3300025"/>
            <a:ext cx="6723707" cy="1381512"/>
          </a:xfrm>
          <a:prstGeom prst="rect">
            <a:avLst/>
          </a:prstGeom>
        </p:spPr>
      </p:pic>
      <p:sp>
        <p:nvSpPr>
          <p:cNvPr id="7" name="TextBox 6">
            <a:extLst>
              <a:ext uri="{FF2B5EF4-FFF2-40B4-BE49-F238E27FC236}">
                <a16:creationId xmlns:a16="http://schemas.microsoft.com/office/drawing/2014/main" id="{88BE144F-F5F4-0BCC-7AEF-65CB2CFB9D8A}"/>
              </a:ext>
            </a:extLst>
          </p:cNvPr>
          <p:cNvSpPr txBox="1"/>
          <p:nvPr/>
        </p:nvSpPr>
        <p:spPr>
          <a:xfrm>
            <a:off x="5468292" y="4841375"/>
            <a:ext cx="6723707" cy="230832"/>
          </a:xfrm>
          <a:prstGeom prst="rect">
            <a:avLst/>
          </a:prstGeom>
          <a:noFill/>
        </p:spPr>
        <p:txBody>
          <a:bodyPr wrap="square" rtlCol="0">
            <a:spAutoFit/>
          </a:bodyPr>
          <a:lstStyle/>
          <a:p>
            <a:r>
              <a:rPr lang="en-GB" sz="900">
                <a:hlinkClick r:id="rId5" tooltip="https://commons.wikimedia.org/wiki/File:5_stars.svg"/>
              </a:rPr>
              <a:t>This Photo</a:t>
            </a:r>
            <a:r>
              <a:rPr lang="en-GB" sz="900"/>
              <a:t> by Unknown Author is licensed under </a:t>
            </a:r>
            <a:r>
              <a:rPr lang="en-GB" sz="900">
                <a:hlinkClick r:id="rId6" tooltip="https://creativecommons.org/licenses/by-sa/3.0/"/>
              </a:rPr>
              <a:t>CC BY-SA</a:t>
            </a:r>
            <a:endParaRPr lang="en-GB" sz="900"/>
          </a:p>
        </p:txBody>
      </p:sp>
    </p:spTree>
    <p:extLst>
      <p:ext uri="{BB962C8B-B14F-4D97-AF65-F5344CB8AC3E}">
        <p14:creationId xmlns:p14="http://schemas.microsoft.com/office/powerpoint/2010/main" val="151557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a:t>Home Insurance</a:t>
            </a:r>
          </a:p>
        </p:txBody>
      </p:sp>
      <p:sp>
        <p:nvSpPr>
          <p:cNvPr id="32" name="TextBox 31">
            <a:extLst>
              <a:ext uri="{FF2B5EF4-FFF2-40B4-BE49-F238E27FC236}">
                <a16:creationId xmlns:a16="http://schemas.microsoft.com/office/drawing/2014/main" id="{E56F91DF-16F7-A2A1-6888-5BA881A5111A}"/>
              </a:ext>
            </a:extLst>
          </p:cNvPr>
          <p:cNvSpPr txBox="1"/>
          <p:nvPr/>
        </p:nvSpPr>
        <p:spPr>
          <a:xfrm>
            <a:off x="1502107" y="1800622"/>
            <a:ext cx="5633049" cy="369332"/>
          </a:xfrm>
          <a:prstGeom prst="rect">
            <a:avLst/>
          </a:prstGeom>
          <a:noFill/>
        </p:spPr>
        <p:txBody>
          <a:bodyPr wrap="square" rtlCol="0">
            <a:spAutoFit/>
          </a:bodyPr>
          <a:lstStyle/>
          <a:p>
            <a:r>
              <a:rPr lang="en-GB" dirty="0"/>
              <a:t>Uswitch.com - So </a:t>
            </a:r>
            <a:r>
              <a:rPr lang="en-GB" dirty="0" err="1"/>
              <a:t>mny</a:t>
            </a:r>
            <a:r>
              <a:rPr lang="en-GB" dirty="0"/>
              <a:t> ways to save</a:t>
            </a:r>
            <a:endParaRPr lang="en-GB" dirty="0">
              <a:solidFill>
                <a:schemeClr val="bg1"/>
              </a:solidFill>
            </a:endParaRPr>
          </a:p>
        </p:txBody>
      </p:sp>
      <p:sp>
        <p:nvSpPr>
          <p:cNvPr id="4" name="TextBox 3">
            <a:extLst>
              <a:ext uri="{FF2B5EF4-FFF2-40B4-BE49-F238E27FC236}">
                <a16:creationId xmlns:a16="http://schemas.microsoft.com/office/drawing/2014/main" id="{2205B342-E6EA-13E4-DC11-C191C1B4C117}"/>
              </a:ext>
            </a:extLst>
          </p:cNvPr>
          <p:cNvSpPr txBox="1"/>
          <p:nvPr/>
        </p:nvSpPr>
        <p:spPr>
          <a:xfrm>
            <a:off x="1186004" y="1800622"/>
            <a:ext cx="10800784" cy="4770537"/>
          </a:xfrm>
          <a:prstGeom prst="rect">
            <a:avLst/>
          </a:prstGeom>
          <a:noFill/>
        </p:spPr>
        <p:txBody>
          <a:bodyPr wrap="square" rtlCol="0">
            <a:spAutoFit/>
          </a:bodyPr>
          <a:lstStyle/>
          <a:p>
            <a:r>
              <a:rPr lang="en-GB" sz="1600" b="1" i="0" dirty="0">
                <a:solidFill>
                  <a:srgbClr val="000000"/>
                </a:solidFill>
                <a:effectLst/>
                <a:latin typeface="-apple-system"/>
              </a:rPr>
              <a:t>Buildings Insurance</a:t>
            </a:r>
            <a:r>
              <a:rPr lang="en-GB" sz="1600" b="0" i="0" dirty="0">
                <a:solidFill>
                  <a:srgbClr val="000000"/>
                </a:solidFill>
                <a:effectLst/>
                <a:latin typeface="-apple-system"/>
              </a:rPr>
              <a:t>: Covers structural damage to your property. - Protects against risks like fire, flood, and subsidence. </a:t>
            </a:r>
          </a:p>
          <a:p>
            <a:r>
              <a:rPr lang="en-GB" sz="1600" b="1" i="0" dirty="0">
                <a:solidFill>
                  <a:srgbClr val="000000"/>
                </a:solidFill>
                <a:effectLst/>
                <a:latin typeface="-apple-system"/>
              </a:rPr>
              <a:t>Contents Insurance</a:t>
            </a:r>
            <a:r>
              <a:rPr lang="en-GB" sz="1600" b="0" i="0" dirty="0">
                <a:solidFill>
                  <a:srgbClr val="000000"/>
                </a:solidFill>
                <a:effectLst/>
                <a:latin typeface="-apple-system"/>
              </a:rPr>
              <a:t>: - Covers personal belongings inside your home. - Protects against theft, damage, or loss. – </a:t>
            </a:r>
          </a:p>
          <a:p>
            <a:r>
              <a:rPr lang="en-GB" sz="1600" b="1" i="0" dirty="0">
                <a:solidFill>
                  <a:srgbClr val="000000"/>
                </a:solidFill>
                <a:effectLst/>
                <a:latin typeface="-apple-system"/>
              </a:rPr>
              <a:t>Combined Buildings and Contents Insurance</a:t>
            </a:r>
            <a:r>
              <a:rPr lang="en-GB" sz="1600" b="0" i="0" dirty="0">
                <a:solidFill>
                  <a:srgbClr val="000000"/>
                </a:solidFill>
                <a:effectLst/>
                <a:latin typeface="-apple-system"/>
              </a:rPr>
              <a:t>: - Comprehensive cover for both your property and possessions. - Offers peace of mind against a range of risks.</a:t>
            </a:r>
          </a:p>
          <a:p>
            <a:endParaRPr lang="en-GB" sz="1600" dirty="0">
              <a:solidFill>
                <a:srgbClr val="000000"/>
              </a:solidFill>
              <a:latin typeface="-apple-system"/>
            </a:endParaRPr>
          </a:p>
          <a:p>
            <a:r>
              <a:rPr lang="en-GB" sz="1600" b="1" dirty="0">
                <a:solidFill>
                  <a:srgbClr val="000000"/>
                </a:solidFill>
                <a:latin typeface="-apple-system"/>
              </a:rPr>
              <a:t>Extra Cover </a:t>
            </a:r>
            <a:r>
              <a:rPr lang="en-GB" sz="1600" dirty="0">
                <a:solidFill>
                  <a:srgbClr val="000000"/>
                </a:solidFill>
                <a:latin typeface="-apple-system"/>
              </a:rPr>
              <a:t>– </a:t>
            </a:r>
          </a:p>
          <a:p>
            <a:r>
              <a:rPr lang="en-GB" sz="1600" b="1" dirty="0">
                <a:solidFill>
                  <a:srgbClr val="000000"/>
                </a:solidFill>
                <a:latin typeface="-apple-system"/>
              </a:rPr>
              <a:t>Accidental Damage </a:t>
            </a:r>
            <a:r>
              <a:rPr lang="en-GB" sz="1600" dirty="0">
                <a:solidFill>
                  <a:srgbClr val="000000"/>
                </a:solidFill>
                <a:latin typeface="-apple-system"/>
              </a:rPr>
              <a:t>– damage that occurs suddenly as a result of something unexpected and non-deliberate </a:t>
            </a:r>
          </a:p>
          <a:p>
            <a:r>
              <a:rPr lang="en-GB" sz="1600" dirty="0">
                <a:solidFill>
                  <a:srgbClr val="000000"/>
                </a:solidFill>
                <a:latin typeface="-apple-system"/>
              </a:rPr>
              <a:t>Example – spilling red wine on carpet, foot through the ceiling, nail through a pipe. </a:t>
            </a:r>
          </a:p>
          <a:p>
            <a:endParaRPr lang="en-GB" sz="1600" b="1" dirty="0">
              <a:solidFill>
                <a:srgbClr val="000000"/>
              </a:solidFill>
              <a:latin typeface="-apple-system"/>
            </a:endParaRPr>
          </a:p>
          <a:p>
            <a:r>
              <a:rPr lang="en-GB" sz="1600" b="1" dirty="0">
                <a:solidFill>
                  <a:schemeClr val="bg1"/>
                </a:solidFill>
                <a:latin typeface="-apple-system"/>
              </a:rPr>
              <a:t>Personal Possessions </a:t>
            </a:r>
            <a:r>
              <a:rPr lang="en-GB" sz="1600" dirty="0">
                <a:solidFill>
                  <a:schemeClr val="bg1"/>
                </a:solidFill>
                <a:latin typeface="-apple-system"/>
              </a:rPr>
              <a:t>- </a:t>
            </a:r>
            <a:r>
              <a:rPr lang="en-GB" sz="1600" i="0" dirty="0">
                <a:solidFill>
                  <a:schemeClr val="bg1"/>
                </a:solidFill>
                <a:effectLst/>
                <a:latin typeface="-apple-system"/>
              </a:rPr>
              <a:t>Personal</a:t>
            </a:r>
            <a:r>
              <a:rPr lang="en-GB" sz="1600" b="0" i="0" dirty="0">
                <a:solidFill>
                  <a:schemeClr val="bg1"/>
                </a:solidFill>
                <a:effectLst/>
                <a:latin typeface="-apple-system"/>
              </a:rPr>
              <a:t> possessions insurance covers items usually worth less than £1,000 against theft or damage when they're away from home. It could come in handy if you have a valuable item like a mobile phone or a camera that you take outside with you often. </a:t>
            </a:r>
            <a:r>
              <a:rPr lang="en-GB" sz="1600" dirty="0">
                <a:solidFill>
                  <a:schemeClr val="bg1"/>
                </a:solidFill>
                <a:latin typeface="-apple-system"/>
              </a:rPr>
              <a:t>Anything over £1,000 should be documented separately. </a:t>
            </a:r>
          </a:p>
          <a:p>
            <a:endParaRPr lang="en-GB" sz="1600" b="1" dirty="0">
              <a:solidFill>
                <a:schemeClr val="bg1"/>
              </a:solidFill>
              <a:latin typeface="-apple-system"/>
            </a:endParaRPr>
          </a:p>
          <a:p>
            <a:r>
              <a:rPr lang="en-GB" sz="1600" b="1" dirty="0">
                <a:solidFill>
                  <a:schemeClr val="bg1"/>
                </a:solidFill>
                <a:latin typeface="-apple-system"/>
              </a:rPr>
              <a:t>Home Emergency Cover </a:t>
            </a:r>
            <a:r>
              <a:rPr lang="en-GB" sz="1600" dirty="0">
                <a:solidFill>
                  <a:schemeClr val="bg1"/>
                </a:solidFill>
                <a:latin typeface="-apple-system"/>
              </a:rPr>
              <a:t>-</a:t>
            </a:r>
            <a:r>
              <a:rPr lang="en-GB" sz="1600" b="1" dirty="0">
                <a:solidFill>
                  <a:schemeClr val="bg1"/>
                </a:solidFill>
                <a:latin typeface="-apple-system"/>
              </a:rPr>
              <a:t> </a:t>
            </a:r>
            <a:r>
              <a:rPr lang="en-GB" sz="1600" i="0" dirty="0">
                <a:solidFill>
                  <a:schemeClr val="bg1"/>
                </a:solidFill>
                <a:effectLst/>
                <a:latin typeface="-apple-system"/>
              </a:rPr>
              <a:t>helps cover costs for urgent repairs to your main utilities</a:t>
            </a:r>
            <a:r>
              <a:rPr lang="en-GB" sz="1600" b="1" i="0" dirty="0">
                <a:solidFill>
                  <a:schemeClr val="bg1"/>
                </a:solidFill>
                <a:effectLst/>
                <a:latin typeface="-apple-system"/>
              </a:rPr>
              <a:t> </a:t>
            </a:r>
            <a:r>
              <a:rPr lang="en-GB" sz="1600" b="0" i="0" dirty="0">
                <a:solidFill>
                  <a:schemeClr val="bg1"/>
                </a:solidFill>
                <a:effectLst/>
                <a:latin typeface="-apple-system"/>
              </a:rPr>
              <a:t>- including water, gas and electricity. You can get it as a stand alone policy or as an add-on to your buildings and contents policy. Sometimes this cover is already included in a standard home insurance policy, but check for this.</a:t>
            </a:r>
          </a:p>
          <a:p>
            <a:endParaRPr lang="en-GB" sz="1600" dirty="0">
              <a:solidFill>
                <a:schemeClr val="bg1"/>
              </a:solidFill>
              <a:latin typeface="-apple-system"/>
            </a:endParaRPr>
          </a:p>
          <a:p>
            <a:r>
              <a:rPr lang="en-GB" sz="1600" b="1" dirty="0">
                <a:solidFill>
                  <a:schemeClr val="bg1"/>
                </a:solidFill>
                <a:latin typeface="-apple-system"/>
              </a:rPr>
              <a:t>Legal Cover  </a:t>
            </a:r>
            <a:r>
              <a:rPr lang="en-GB" sz="1600" dirty="0">
                <a:solidFill>
                  <a:schemeClr val="bg1"/>
                </a:solidFill>
                <a:latin typeface="-apple-system"/>
              </a:rPr>
              <a:t>Legal cover with your home insurance helps you take legal action in cases concerning</a:t>
            </a:r>
            <a:r>
              <a:rPr lang="en-GB" sz="1600" b="1" dirty="0">
                <a:solidFill>
                  <a:schemeClr val="bg1"/>
                </a:solidFill>
                <a:latin typeface="-apple-system"/>
              </a:rPr>
              <a:t>: </a:t>
            </a:r>
            <a:r>
              <a:rPr lang="en-GB" sz="1600" dirty="0">
                <a:solidFill>
                  <a:schemeClr val="bg1"/>
                </a:solidFill>
                <a:latin typeface="-apple-system"/>
              </a:rPr>
              <a:t>Personal injury, Contracts for goods and services, Property &amp; Employment</a:t>
            </a:r>
          </a:p>
        </p:txBody>
      </p:sp>
    </p:spTree>
    <p:extLst>
      <p:ext uri="{BB962C8B-B14F-4D97-AF65-F5344CB8AC3E}">
        <p14:creationId xmlns:p14="http://schemas.microsoft.com/office/powerpoint/2010/main" val="964083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a:t>Home Insurance </a:t>
            </a:r>
          </a:p>
        </p:txBody>
      </p:sp>
      <p:sp>
        <p:nvSpPr>
          <p:cNvPr id="32" name="TextBox 31">
            <a:extLst>
              <a:ext uri="{FF2B5EF4-FFF2-40B4-BE49-F238E27FC236}">
                <a16:creationId xmlns:a16="http://schemas.microsoft.com/office/drawing/2014/main" id="{E56F91DF-16F7-A2A1-6888-5BA881A5111A}"/>
              </a:ext>
            </a:extLst>
          </p:cNvPr>
          <p:cNvSpPr txBox="1"/>
          <p:nvPr/>
        </p:nvSpPr>
        <p:spPr>
          <a:xfrm>
            <a:off x="1502107" y="1800622"/>
            <a:ext cx="5633049" cy="369332"/>
          </a:xfrm>
          <a:prstGeom prst="rect">
            <a:avLst/>
          </a:prstGeom>
          <a:noFill/>
        </p:spPr>
        <p:txBody>
          <a:bodyPr wrap="square" rtlCol="0">
            <a:spAutoFit/>
          </a:bodyPr>
          <a:lstStyle/>
          <a:p>
            <a:r>
              <a:rPr lang="en-GB" dirty="0"/>
              <a:t>com So </a:t>
            </a:r>
            <a:r>
              <a:rPr lang="en-GB" dirty="0" err="1"/>
              <a:t>mny</a:t>
            </a:r>
            <a:r>
              <a:rPr lang="en-GB" dirty="0"/>
              <a:t> ways to save</a:t>
            </a:r>
            <a:endParaRPr lang="en-GB" dirty="0">
              <a:solidFill>
                <a:schemeClr val="bg1"/>
              </a:solidFill>
            </a:endParaRPr>
          </a:p>
        </p:txBody>
      </p:sp>
      <p:sp>
        <p:nvSpPr>
          <p:cNvPr id="2" name="TextBox 1">
            <a:extLst>
              <a:ext uri="{FF2B5EF4-FFF2-40B4-BE49-F238E27FC236}">
                <a16:creationId xmlns:a16="http://schemas.microsoft.com/office/drawing/2014/main" id="{1968C5E6-8603-70F3-6732-CA07CE9D5EC8}"/>
              </a:ext>
            </a:extLst>
          </p:cNvPr>
          <p:cNvSpPr txBox="1"/>
          <p:nvPr/>
        </p:nvSpPr>
        <p:spPr>
          <a:xfrm>
            <a:off x="896293" y="2400545"/>
            <a:ext cx="4218915" cy="1200329"/>
          </a:xfrm>
          <a:prstGeom prst="rect">
            <a:avLst/>
          </a:prstGeom>
          <a:noFill/>
        </p:spPr>
        <p:txBody>
          <a:bodyPr wrap="square" rtlCol="0">
            <a:spAutoFit/>
          </a:bodyPr>
          <a:lstStyle/>
          <a:p>
            <a:r>
              <a:rPr lang="en-GB" dirty="0">
                <a:solidFill>
                  <a:srgbClr val="000000"/>
                </a:solidFill>
                <a:latin typeface="-apple-system"/>
              </a:rPr>
              <a:t>A</a:t>
            </a:r>
            <a:r>
              <a:rPr lang="en-GB" b="0" i="0" dirty="0">
                <a:solidFill>
                  <a:srgbClr val="000000"/>
                </a:solidFill>
                <a:effectLst/>
                <a:latin typeface="-apple-system"/>
              </a:rPr>
              <a:t> significant number of UK homeowners are underinsured. - </a:t>
            </a:r>
            <a:r>
              <a:rPr lang="en-GB" b="1" i="0" dirty="0">
                <a:solidFill>
                  <a:srgbClr val="000000"/>
                </a:solidFill>
                <a:effectLst/>
                <a:latin typeface="-apple-system"/>
              </a:rPr>
              <a:t>Many</a:t>
            </a:r>
            <a:r>
              <a:rPr lang="en-GB" b="0" i="0" dirty="0">
                <a:solidFill>
                  <a:srgbClr val="000000"/>
                </a:solidFill>
                <a:effectLst/>
                <a:latin typeface="-apple-system"/>
              </a:rPr>
              <a:t> underestimate the value of their possessions or the cost of rebuilding their home. </a:t>
            </a:r>
          </a:p>
        </p:txBody>
      </p:sp>
      <p:sp>
        <p:nvSpPr>
          <p:cNvPr id="4" name="TextBox 3">
            <a:extLst>
              <a:ext uri="{FF2B5EF4-FFF2-40B4-BE49-F238E27FC236}">
                <a16:creationId xmlns:a16="http://schemas.microsoft.com/office/drawing/2014/main" id="{0716ACBB-47A1-7747-9363-12D1B658C25B}"/>
              </a:ext>
            </a:extLst>
          </p:cNvPr>
          <p:cNvSpPr txBox="1"/>
          <p:nvPr/>
        </p:nvSpPr>
        <p:spPr>
          <a:xfrm>
            <a:off x="5767057" y="1489926"/>
            <a:ext cx="5633049" cy="4247317"/>
          </a:xfrm>
          <a:prstGeom prst="rect">
            <a:avLst/>
          </a:prstGeom>
          <a:noFill/>
        </p:spPr>
        <p:txBody>
          <a:bodyPr wrap="square" rtlCol="0">
            <a:spAutoFit/>
          </a:bodyPr>
          <a:lstStyle/>
          <a:p>
            <a:r>
              <a:rPr lang="en-GB" b="1" i="0">
                <a:solidFill>
                  <a:srgbClr val="000000"/>
                </a:solidFill>
                <a:effectLst/>
                <a:latin typeface="-apple-system"/>
              </a:rPr>
              <a:t>Impact of Underinsurance</a:t>
            </a:r>
            <a:r>
              <a:rPr lang="en-GB" b="0" i="0">
                <a:solidFill>
                  <a:srgbClr val="000000"/>
                </a:solidFill>
                <a:effectLst/>
                <a:latin typeface="-apple-system"/>
              </a:rPr>
              <a:t>: </a:t>
            </a:r>
          </a:p>
          <a:p>
            <a:r>
              <a:rPr lang="en-GB" b="1" i="0">
                <a:solidFill>
                  <a:srgbClr val="000000"/>
                </a:solidFill>
                <a:effectLst/>
                <a:latin typeface="-apple-system"/>
              </a:rPr>
              <a:t>Financial Risk</a:t>
            </a:r>
            <a:r>
              <a:rPr lang="en-GB" b="0" i="0">
                <a:solidFill>
                  <a:srgbClr val="000000"/>
                </a:solidFill>
                <a:effectLst/>
                <a:latin typeface="-apple-system"/>
              </a:rPr>
              <a:t>: Inadequate coverage can lead to out-of-pocket expenses in case of a claim.  Rebuilding costs may exceed policy limits, leaving homeowners financially vulnerable. </a:t>
            </a:r>
          </a:p>
          <a:p>
            <a:r>
              <a:rPr lang="en-GB" b="1" i="0">
                <a:solidFill>
                  <a:srgbClr val="000000"/>
                </a:solidFill>
                <a:effectLst/>
                <a:latin typeface="-apple-system"/>
              </a:rPr>
              <a:t>Emotional Stress</a:t>
            </a:r>
            <a:r>
              <a:rPr lang="en-GB" b="0" i="0">
                <a:solidFill>
                  <a:srgbClr val="000000"/>
                </a:solidFill>
                <a:effectLst/>
                <a:latin typeface="-apple-system"/>
              </a:rPr>
              <a:t>: Insufficient cover can cause distress during a claim process. - Inadequate protection can disrupt daily life and cause uncertainty. </a:t>
            </a:r>
            <a:endParaRPr lang="en-GB">
              <a:solidFill>
                <a:srgbClr val="000000"/>
              </a:solidFill>
              <a:latin typeface="-apple-system"/>
            </a:endParaRPr>
          </a:p>
          <a:p>
            <a:r>
              <a:rPr lang="en-GB" b="1" i="0">
                <a:solidFill>
                  <a:srgbClr val="000000"/>
                </a:solidFill>
                <a:effectLst/>
                <a:latin typeface="-apple-system"/>
              </a:rPr>
              <a:t>Recovery Challenges</a:t>
            </a:r>
            <a:r>
              <a:rPr lang="en-GB" b="0" i="0">
                <a:solidFill>
                  <a:srgbClr val="000000"/>
                </a:solidFill>
                <a:effectLst/>
                <a:latin typeface="-apple-system"/>
              </a:rPr>
              <a:t>: - Underinsurance can delay or hinder recovery after a disaster. - Rebuilding or replacing possessions may be difficult without adequate coverage. By understanding the types of home insurance available and the risks of underinsuring, homeowners can make informed decisions to protect their property and belongings effectively. </a:t>
            </a:r>
            <a:endParaRPr lang="en-GB" dirty="0">
              <a:solidFill>
                <a:schemeClr val="bg1"/>
              </a:solidFill>
            </a:endParaRPr>
          </a:p>
        </p:txBody>
      </p:sp>
      <p:pic>
        <p:nvPicPr>
          <p:cNvPr id="6" name="Picture 5" descr="Rainbow row of houses">
            <a:extLst>
              <a:ext uri="{FF2B5EF4-FFF2-40B4-BE49-F238E27FC236}">
                <a16:creationId xmlns:a16="http://schemas.microsoft.com/office/drawing/2014/main" id="{34DACBAA-F11E-540B-5A6C-52EA87D9C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902" y="3742441"/>
            <a:ext cx="3225669" cy="2150641"/>
          </a:xfrm>
          <a:prstGeom prst="rect">
            <a:avLst/>
          </a:prstGeom>
        </p:spPr>
      </p:pic>
    </p:spTree>
    <p:extLst>
      <p:ext uri="{BB962C8B-B14F-4D97-AF65-F5344CB8AC3E}">
        <p14:creationId xmlns:p14="http://schemas.microsoft.com/office/powerpoint/2010/main" val="1997695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a:t>  </a:t>
            </a:r>
            <a:r>
              <a:rPr lang="en-GB" b="0" dirty="0"/>
              <a:t>Underinsurance</a:t>
            </a:r>
            <a:endParaRPr lang="en-GB" dirty="0"/>
          </a:p>
        </p:txBody>
      </p:sp>
      <p:sp>
        <p:nvSpPr>
          <p:cNvPr id="5" name="TextBox 4">
            <a:extLst>
              <a:ext uri="{FF2B5EF4-FFF2-40B4-BE49-F238E27FC236}">
                <a16:creationId xmlns:a16="http://schemas.microsoft.com/office/drawing/2014/main" id="{B2EA3A7B-7A96-D6B4-50AC-64DBF5DA5A75}"/>
              </a:ext>
            </a:extLst>
          </p:cNvPr>
          <p:cNvSpPr txBox="1"/>
          <p:nvPr/>
        </p:nvSpPr>
        <p:spPr>
          <a:xfrm>
            <a:off x="1358020" y="1611517"/>
            <a:ext cx="7532276" cy="4524315"/>
          </a:xfrm>
          <a:prstGeom prst="rect">
            <a:avLst/>
          </a:prstGeom>
          <a:noFill/>
        </p:spPr>
        <p:txBody>
          <a:bodyPr wrap="square" rtlCol="0">
            <a:spAutoFit/>
          </a:bodyPr>
          <a:lstStyle/>
          <a:p>
            <a:pPr algn="l" fontAlgn="base"/>
            <a:r>
              <a:rPr lang="en-GB" b="0" i="0" dirty="0">
                <a:solidFill>
                  <a:srgbClr val="333333"/>
                </a:solidFill>
                <a:effectLst/>
                <a:latin typeface="Lloyds Jack Regular"/>
              </a:rPr>
              <a:t>As a homeowner, you should know roughly the value of your building and its contents every year.</a:t>
            </a:r>
          </a:p>
          <a:p>
            <a:pPr algn="l" fontAlgn="base"/>
            <a:r>
              <a:rPr lang="en-GB" b="0" i="0" dirty="0">
                <a:solidFill>
                  <a:srgbClr val="333333"/>
                </a:solidFill>
                <a:effectLst/>
                <a:latin typeface="Lloyds Jack Regular"/>
              </a:rPr>
              <a:t>If your estimates are too low, you could find yourself underinsured.</a:t>
            </a:r>
          </a:p>
          <a:p>
            <a:pPr algn="l" fontAlgn="base"/>
            <a:r>
              <a:rPr lang="en-GB" b="0" i="0" dirty="0">
                <a:solidFill>
                  <a:srgbClr val="333333"/>
                </a:solidFill>
                <a:effectLst/>
                <a:latin typeface="Lloyds Jack Regular"/>
              </a:rPr>
              <a:t>For example, if your contents are worth £40,000 but you only value them at £20,000 on your policy, you are 50% underinsured. If you were to make a claim, some insurers would only pay 50% of your claim. This means you would have to pay the rest yourself.</a:t>
            </a:r>
          </a:p>
          <a:p>
            <a:pPr algn="l" fontAlgn="base"/>
            <a:r>
              <a:rPr lang="en-GB" b="0" i="0" dirty="0">
                <a:solidFill>
                  <a:srgbClr val="333333"/>
                </a:solidFill>
                <a:effectLst/>
                <a:latin typeface="Lloyds Jack Regular"/>
              </a:rPr>
              <a:t>Even if the amount you claim is less than the total sum insured, you won't have paid the right premium for the cover you need. So your claims payment may still be reduced.</a:t>
            </a:r>
          </a:p>
          <a:p>
            <a:pPr algn="l" fontAlgn="base"/>
            <a:r>
              <a:rPr lang="en-GB" b="0" i="0" dirty="0">
                <a:solidFill>
                  <a:srgbClr val="333333"/>
                </a:solidFill>
                <a:effectLst/>
                <a:latin typeface="Lloyds Jack Regular"/>
              </a:rPr>
              <a:t>Having the right level of cover is almost as important as the cover itself. It means if you ever need to make a claim, you won't find yourself at a loss.</a:t>
            </a:r>
          </a:p>
          <a:p>
            <a:pPr algn="l" fontAlgn="base"/>
            <a:r>
              <a:rPr lang="en-GB" b="0" i="0" dirty="0">
                <a:solidFill>
                  <a:srgbClr val="333333"/>
                </a:solidFill>
                <a:effectLst/>
                <a:latin typeface="Lloyds Jack Regular"/>
              </a:rPr>
              <a:t>Some insurers will pay up to the amount you are insured for. This may still leave you out of pocket. Other insurers offer an unlimited sum insured, or cover you for the rebuild cost of your property. This means that you don't have to worry about being underinsured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1D7FF63-19B6-1D6E-9E6C-C3B5857D548B}"/>
                  </a:ext>
                </a:extLst>
              </p14:cNvPr>
              <p14:cNvContentPartPr/>
              <p14:nvPr/>
            </p14:nvContentPartPr>
            <p14:xfrm>
              <a:off x="3306771" y="2639127"/>
              <a:ext cx="1800" cy="360"/>
            </p14:xfrm>
          </p:contentPart>
        </mc:Choice>
        <mc:Fallback xmlns="">
          <p:pic>
            <p:nvPicPr>
              <p:cNvPr id="2" name="Ink 1">
                <a:extLst>
                  <a:ext uri="{FF2B5EF4-FFF2-40B4-BE49-F238E27FC236}">
                    <a16:creationId xmlns:a16="http://schemas.microsoft.com/office/drawing/2014/main" id="{A1D7FF63-19B6-1D6E-9E6C-C3B5857D548B}"/>
                  </a:ext>
                </a:extLst>
              </p:cNvPr>
              <p:cNvPicPr/>
              <p:nvPr/>
            </p:nvPicPr>
            <p:blipFill>
              <a:blip r:embed="rId4"/>
              <a:stretch>
                <a:fillRect/>
              </a:stretch>
            </p:blipFill>
            <p:spPr>
              <a:xfrm>
                <a:off x="3300651" y="2633007"/>
                <a:ext cx="14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61C47B4-4AFA-C352-45C5-1240438839EF}"/>
                  </a:ext>
                </a:extLst>
              </p14:cNvPr>
              <p14:cNvContentPartPr/>
              <p14:nvPr/>
            </p14:nvContentPartPr>
            <p14:xfrm>
              <a:off x="2318571" y="1837767"/>
              <a:ext cx="360" cy="360"/>
            </p14:xfrm>
          </p:contentPart>
        </mc:Choice>
        <mc:Fallback xmlns="">
          <p:pic>
            <p:nvPicPr>
              <p:cNvPr id="6" name="Ink 5">
                <a:extLst>
                  <a:ext uri="{FF2B5EF4-FFF2-40B4-BE49-F238E27FC236}">
                    <a16:creationId xmlns:a16="http://schemas.microsoft.com/office/drawing/2014/main" id="{F61C47B4-4AFA-C352-45C5-1240438839EF}"/>
                  </a:ext>
                </a:extLst>
              </p:cNvPr>
              <p:cNvPicPr/>
              <p:nvPr/>
            </p:nvPicPr>
            <p:blipFill>
              <a:blip r:embed="rId4"/>
              <a:stretch>
                <a:fillRect/>
              </a:stretch>
            </p:blipFill>
            <p:spPr>
              <a:xfrm>
                <a:off x="2312451" y="183164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3A7C8892-56A0-25DF-47C8-9E61F6A316B3}"/>
                  </a:ext>
                </a:extLst>
              </p14:cNvPr>
              <p14:cNvContentPartPr/>
              <p14:nvPr/>
            </p14:nvContentPartPr>
            <p14:xfrm>
              <a:off x="4777731" y="4694367"/>
              <a:ext cx="2160" cy="360"/>
            </p14:xfrm>
          </p:contentPart>
        </mc:Choice>
        <mc:Fallback xmlns="">
          <p:pic>
            <p:nvPicPr>
              <p:cNvPr id="9" name="Ink 8">
                <a:extLst>
                  <a:ext uri="{FF2B5EF4-FFF2-40B4-BE49-F238E27FC236}">
                    <a16:creationId xmlns:a16="http://schemas.microsoft.com/office/drawing/2014/main" id="{3A7C8892-56A0-25DF-47C8-9E61F6A316B3}"/>
                  </a:ext>
                </a:extLst>
              </p:cNvPr>
              <p:cNvPicPr/>
              <p:nvPr/>
            </p:nvPicPr>
            <p:blipFill>
              <a:blip r:embed="rId4"/>
              <a:stretch>
                <a:fillRect/>
              </a:stretch>
            </p:blipFill>
            <p:spPr>
              <a:xfrm>
                <a:off x="4771611" y="4688247"/>
                <a:ext cx="14400" cy="12600"/>
              </a:xfrm>
              <a:prstGeom prst="rect">
                <a:avLst/>
              </a:prstGeom>
            </p:spPr>
          </p:pic>
        </mc:Fallback>
      </mc:AlternateContent>
    </p:spTree>
    <p:extLst>
      <p:ext uri="{BB962C8B-B14F-4D97-AF65-F5344CB8AC3E}">
        <p14:creationId xmlns:p14="http://schemas.microsoft.com/office/powerpoint/2010/main" val="717919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normAutofit/>
          </a:bodyPr>
          <a:lstStyle/>
          <a:p>
            <a:pPr rtl="0"/>
            <a:r>
              <a:rPr lang="en-GB" sz="2800" dirty="0"/>
              <a:t>Comparison sites – Things to keep in mind </a:t>
            </a:r>
          </a:p>
        </p:txBody>
      </p:sp>
      <p:sp>
        <p:nvSpPr>
          <p:cNvPr id="2" name="TextBox 1">
            <a:extLst>
              <a:ext uri="{FF2B5EF4-FFF2-40B4-BE49-F238E27FC236}">
                <a16:creationId xmlns:a16="http://schemas.microsoft.com/office/drawing/2014/main" id="{E3D0796A-DCF6-E410-9D63-218F0139E194}"/>
              </a:ext>
            </a:extLst>
          </p:cNvPr>
          <p:cNvSpPr txBox="1"/>
          <p:nvPr/>
        </p:nvSpPr>
        <p:spPr>
          <a:xfrm>
            <a:off x="1086416" y="3429000"/>
            <a:ext cx="7409883" cy="3077766"/>
          </a:xfrm>
          <a:prstGeom prst="rect">
            <a:avLst/>
          </a:prstGeom>
          <a:noFill/>
        </p:spPr>
        <p:txBody>
          <a:bodyPr wrap="square" rtlCol="0">
            <a:spAutoFit/>
          </a:bodyPr>
          <a:lstStyle/>
          <a:p>
            <a:r>
              <a:rPr lang="en-GB" sz="1600" b="1" dirty="0">
                <a:solidFill>
                  <a:schemeClr val="bg1"/>
                </a:solidFill>
              </a:rPr>
              <a:t>Considerations</a:t>
            </a:r>
          </a:p>
          <a:p>
            <a:r>
              <a:rPr lang="en-GB" sz="1600" dirty="0">
                <a:solidFill>
                  <a:schemeClr val="bg1"/>
                </a:solidFill>
              </a:rPr>
              <a:t>Efficiency vs Detail – while comparison sites save time, they might not provide all the details needed to make the most informed decisions. It is important to read the terms and conditions before proceeding </a:t>
            </a:r>
          </a:p>
          <a:p>
            <a:endParaRPr lang="en-GB" sz="1600" dirty="0">
              <a:solidFill>
                <a:schemeClr val="bg1"/>
              </a:solidFill>
            </a:endParaRPr>
          </a:p>
          <a:p>
            <a:r>
              <a:rPr lang="en-GB" sz="1600" dirty="0">
                <a:solidFill>
                  <a:schemeClr val="bg1"/>
                </a:solidFill>
              </a:rPr>
              <a:t>Accuracy of information – Ensure all details are accurate, incorrect information can lead to invalid insurance or unsuitable deals. </a:t>
            </a:r>
          </a:p>
          <a:p>
            <a:endParaRPr lang="en-GB" sz="1600" dirty="0">
              <a:solidFill>
                <a:schemeClr val="bg1"/>
              </a:solidFill>
            </a:endParaRPr>
          </a:p>
          <a:p>
            <a:r>
              <a:rPr lang="en-GB" sz="1600" dirty="0">
                <a:solidFill>
                  <a:schemeClr val="bg1"/>
                </a:solidFill>
              </a:rPr>
              <a:t>Use an advisor or a broker for advised products such as life insurance and mortgages, comparison sites are not a like for like replacement for a qualified advisor and important information may be missed. </a:t>
            </a:r>
          </a:p>
          <a:p>
            <a:endParaRPr lang="en-GB" dirty="0">
              <a:solidFill>
                <a:schemeClr val="bg1"/>
              </a:solidFill>
            </a:endParaRPr>
          </a:p>
        </p:txBody>
      </p:sp>
      <p:sp>
        <p:nvSpPr>
          <p:cNvPr id="4" name="TextBox 3">
            <a:extLst>
              <a:ext uri="{FF2B5EF4-FFF2-40B4-BE49-F238E27FC236}">
                <a16:creationId xmlns:a16="http://schemas.microsoft.com/office/drawing/2014/main" id="{62E121B0-37A2-B922-4C81-AEB9A72A574F}"/>
              </a:ext>
            </a:extLst>
          </p:cNvPr>
          <p:cNvSpPr txBox="1"/>
          <p:nvPr/>
        </p:nvSpPr>
        <p:spPr>
          <a:xfrm>
            <a:off x="1204111" y="1964602"/>
            <a:ext cx="2109457" cy="1107996"/>
          </a:xfrm>
          <a:prstGeom prst="rect">
            <a:avLst/>
          </a:prstGeom>
          <a:noFill/>
        </p:spPr>
        <p:txBody>
          <a:bodyPr wrap="square" rtlCol="0">
            <a:spAutoFit/>
          </a:bodyPr>
          <a:lstStyle/>
          <a:p>
            <a:r>
              <a:rPr lang="en-GB" sz="1600" b="1" dirty="0">
                <a:solidFill>
                  <a:schemeClr val="bg1"/>
                </a:solidFill>
              </a:rPr>
              <a:t>Pros </a:t>
            </a:r>
          </a:p>
          <a:p>
            <a:r>
              <a:rPr lang="en-GB" sz="1600" dirty="0">
                <a:solidFill>
                  <a:schemeClr val="bg1"/>
                </a:solidFill>
              </a:rPr>
              <a:t>Saves money</a:t>
            </a:r>
          </a:p>
          <a:p>
            <a:r>
              <a:rPr lang="en-GB" sz="1600" dirty="0">
                <a:solidFill>
                  <a:schemeClr val="bg1"/>
                </a:solidFill>
              </a:rPr>
              <a:t>Efficient </a:t>
            </a:r>
          </a:p>
          <a:p>
            <a:endParaRPr lang="en-GB" sz="1800" dirty="0">
              <a:solidFill>
                <a:schemeClr val="bg1"/>
              </a:solidFill>
            </a:endParaRPr>
          </a:p>
        </p:txBody>
      </p:sp>
      <p:sp>
        <p:nvSpPr>
          <p:cNvPr id="5" name="TextBox 4">
            <a:extLst>
              <a:ext uri="{FF2B5EF4-FFF2-40B4-BE49-F238E27FC236}">
                <a16:creationId xmlns:a16="http://schemas.microsoft.com/office/drawing/2014/main" id="{9C778D8A-4D40-1F17-7571-E477F5316A90}"/>
              </a:ext>
            </a:extLst>
          </p:cNvPr>
          <p:cNvSpPr txBox="1"/>
          <p:nvPr/>
        </p:nvSpPr>
        <p:spPr>
          <a:xfrm>
            <a:off x="5552388" y="1864013"/>
            <a:ext cx="2177592" cy="1077218"/>
          </a:xfrm>
          <a:prstGeom prst="rect">
            <a:avLst/>
          </a:prstGeom>
          <a:noFill/>
        </p:spPr>
        <p:txBody>
          <a:bodyPr wrap="square" rtlCol="0">
            <a:spAutoFit/>
          </a:bodyPr>
          <a:lstStyle/>
          <a:p>
            <a:r>
              <a:rPr lang="en-GB" sz="1600" b="1" dirty="0">
                <a:solidFill>
                  <a:schemeClr val="bg1"/>
                </a:solidFill>
              </a:rPr>
              <a:t>Cons</a:t>
            </a:r>
          </a:p>
          <a:p>
            <a:r>
              <a:rPr lang="en-GB" sz="1600" dirty="0">
                <a:solidFill>
                  <a:schemeClr val="bg1"/>
                </a:solidFill>
              </a:rPr>
              <a:t>Focus is on cost </a:t>
            </a:r>
          </a:p>
          <a:p>
            <a:r>
              <a:rPr lang="en-GB" sz="1600" dirty="0">
                <a:solidFill>
                  <a:schemeClr val="bg1"/>
                </a:solidFill>
              </a:rPr>
              <a:t>Not all providers are listed</a:t>
            </a:r>
          </a:p>
        </p:txBody>
      </p:sp>
      <p:pic>
        <p:nvPicPr>
          <p:cNvPr id="7" name="Picture 6" descr="Doubtful man in pink background">
            <a:extLst>
              <a:ext uri="{FF2B5EF4-FFF2-40B4-BE49-F238E27FC236}">
                <a16:creationId xmlns:a16="http://schemas.microsoft.com/office/drawing/2014/main" id="{A7285E63-16B5-CB91-C1BA-546AFB6E0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297" y="1791739"/>
            <a:ext cx="2003172" cy="1335448"/>
          </a:xfrm>
          <a:prstGeom prst="rect">
            <a:avLst/>
          </a:prstGeom>
        </p:spPr>
      </p:pic>
    </p:spTree>
    <p:extLst>
      <p:ext uri="{BB962C8B-B14F-4D97-AF65-F5344CB8AC3E}">
        <p14:creationId xmlns:p14="http://schemas.microsoft.com/office/powerpoint/2010/main" val="186278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rtlCol="0">
            <a:noAutofit/>
          </a:bodyPr>
          <a:lstStyle/>
          <a:p>
            <a:pPr rtl="0"/>
            <a:r>
              <a:rPr lang="en-GB" sz="2400" b="0" i="0" dirty="0">
                <a:solidFill>
                  <a:srgbClr val="000000"/>
                </a:solidFill>
                <a:effectLst/>
                <a:latin typeface="-apple-system"/>
              </a:rPr>
              <a:t>Navigating UK Utility Choices for Residential Customers</a:t>
            </a:r>
            <a:endParaRPr lang="en-GB" sz="2400"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p:txBody>
          <a:bodyPr rtlCol="0"/>
          <a:lstStyle/>
          <a:p>
            <a:pPr rtl="0"/>
            <a:endParaRPr lang="en-GB" dirty="0"/>
          </a:p>
          <a:p>
            <a:pPr rtl="0"/>
            <a:endParaRPr lang="en-GB" dirty="0"/>
          </a:p>
        </p:txBody>
      </p:sp>
      <p:pic>
        <p:nvPicPr>
          <p:cNvPr id="53" name="Picture Placeholder 52" descr="Hanging Lightbulb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TextBox 8">
            <a:extLst>
              <a:ext uri="{FF2B5EF4-FFF2-40B4-BE49-F238E27FC236}">
                <a16:creationId xmlns:a16="http://schemas.microsoft.com/office/drawing/2014/main" id="{D0BEA029-D7D3-621D-EA10-A241BF58BBC8}"/>
              </a:ext>
            </a:extLst>
          </p:cNvPr>
          <p:cNvSpPr txBox="1"/>
          <p:nvPr/>
        </p:nvSpPr>
        <p:spPr>
          <a:xfrm>
            <a:off x="952499" y="2191108"/>
            <a:ext cx="4680550" cy="2862322"/>
          </a:xfrm>
          <a:prstGeom prst="rect">
            <a:avLst/>
          </a:prstGeom>
          <a:noFill/>
        </p:spPr>
        <p:txBody>
          <a:bodyPr wrap="square">
            <a:spAutoFit/>
          </a:bodyPr>
          <a:lstStyle/>
          <a:p>
            <a:r>
              <a:rPr lang="en-GB" b="0" i="0" dirty="0">
                <a:solidFill>
                  <a:srgbClr val="000000"/>
                </a:solidFill>
                <a:effectLst/>
                <a:latin typeface="-apple-system"/>
              </a:rPr>
              <a:t>The UK energy market has undergone significant changes, with the number of energy firms dropping from over 50 at the end of 2020 to around 20 currently. Despite the reduction in suppliers, there are still choices available for consumers. Large, established firms like British Gas, EDF Energy, Eon Next, and Scottish Power dominate the market, but newer companies like Utility Warehouse and Octopus Energy are also significant players. </a:t>
            </a:r>
            <a:endParaRPr lang="en-GB" dirty="0"/>
          </a:p>
        </p:txBody>
      </p:sp>
    </p:spTree>
    <p:extLst>
      <p:ext uri="{BB962C8B-B14F-4D97-AF65-F5344CB8AC3E}">
        <p14:creationId xmlns:p14="http://schemas.microsoft.com/office/powerpoint/2010/main" val="39124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964022" y="2476500"/>
            <a:ext cx="7132320" cy="3289971"/>
          </a:xfrm>
        </p:spPr>
        <p:txBody>
          <a:bodyPr rtlCol="0"/>
          <a:lstStyle/>
          <a:p>
            <a:pPr rtl="0"/>
            <a:br>
              <a:rPr lang="en-GB" dirty="0"/>
            </a:br>
            <a:endParaRPr lang="en-GB" dirty="0"/>
          </a:p>
        </p:txBody>
      </p:sp>
      <p:pic>
        <p:nvPicPr>
          <p:cNvPr id="4" name="Picture 3" descr="One lit bulb amounst many unlit bulbs">
            <a:extLst>
              <a:ext uri="{FF2B5EF4-FFF2-40B4-BE49-F238E27FC236}">
                <a16:creationId xmlns:a16="http://schemas.microsoft.com/office/drawing/2014/main" id="{B2A5F42A-478C-ECD8-2CEF-60695884C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51" y="207034"/>
            <a:ext cx="2633884" cy="1828800"/>
          </a:xfrm>
          <a:prstGeom prst="rect">
            <a:avLst/>
          </a:prstGeom>
        </p:spPr>
      </p:pic>
      <p:sp>
        <p:nvSpPr>
          <p:cNvPr id="5" name="TextBox 4">
            <a:extLst>
              <a:ext uri="{FF2B5EF4-FFF2-40B4-BE49-F238E27FC236}">
                <a16:creationId xmlns:a16="http://schemas.microsoft.com/office/drawing/2014/main" id="{180A4206-5091-1049-CBB4-51E629123975}"/>
              </a:ext>
            </a:extLst>
          </p:cNvPr>
          <p:cNvSpPr txBox="1"/>
          <p:nvPr/>
        </p:nvSpPr>
        <p:spPr>
          <a:xfrm>
            <a:off x="3905108" y="1057538"/>
            <a:ext cx="4381784" cy="400110"/>
          </a:xfrm>
          <a:prstGeom prst="rect">
            <a:avLst/>
          </a:prstGeom>
          <a:noFill/>
        </p:spPr>
        <p:txBody>
          <a:bodyPr wrap="square" rtlCol="0">
            <a:spAutoFit/>
          </a:bodyPr>
          <a:lstStyle/>
          <a:p>
            <a:r>
              <a:rPr lang="en-GB" sz="2000" b="0" i="0" dirty="0">
                <a:solidFill>
                  <a:srgbClr val="000000"/>
                </a:solidFill>
                <a:effectLst/>
                <a:latin typeface="-apple-system"/>
              </a:rPr>
              <a:t>Finding the Best Suppliers</a:t>
            </a:r>
            <a:endParaRPr lang="en-GB" sz="2000" dirty="0"/>
          </a:p>
        </p:txBody>
      </p:sp>
      <p:sp>
        <p:nvSpPr>
          <p:cNvPr id="6" name="TextBox 5">
            <a:extLst>
              <a:ext uri="{FF2B5EF4-FFF2-40B4-BE49-F238E27FC236}">
                <a16:creationId xmlns:a16="http://schemas.microsoft.com/office/drawing/2014/main" id="{0C1B3D93-FD93-5615-6803-FD3BEA4D3AD4}"/>
              </a:ext>
            </a:extLst>
          </p:cNvPr>
          <p:cNvSpPr txBox="1"/>
          <p:nvPr/>
        </p:nvSpPr>
        <p:spPr>
          <a:xfrm>
            <a:off x="1095555" y="2035835"/>
            <a:ext cx="6694098" cy="4401205"/>
          </a:xfrm>
          <a:prstGeom prst="rect">
            <a:avLst/>
          </a:prstGeom>
          <a:noFill/>
        </p:spPr>
        <p:txBody>
          <a:bodyPr wrap="square" rtlCol="0">
            <a:spAutoFit/>
          </a:bodyPr>
          <a:lstStyle/>
          <a:p>
            <a:r>
              <a:rPr lang="en-GB" b="0" i="0" dirty="0">
                <a:solidFill>
                  <a:srgbClr val="000000"/>
                </a:solidFill>
                <a:effectLst/>
                <a:latin typeface="-apple-system"/>
              </a:rPr>
              <a:t> </a:t>
            </a:r>
            <a:r>
              <a:rPr lang="en-GB" sz="1600" b="0" i="0" dirty="0">
                <a:solidFill>
                  <a:srgbClr val="000000"/>
                </a:solidFill>
                <a:effectLst/>
                <a:latin typeface="-apple-system"/>
              </a:rPr>
              <a:t>1. Compare Energy Deals - Use comparison services like </a:t>
            </a:r>
            <a:r>
              <a:rPr lang="en-GB" sz="1600" b="0" i="0" dirty="0" err="1">
                <a:solidFill>
                  <a:srgbClr val="000000"/>
                </a:solidFill>
                <a:effectLst/>
                <a:latin typeface="-apple-system"/>
              </a:rPr>
              <a:t>Uswitch</a:t>
            </a:r>
            <a:r>
              <a:rPr lang="en-GB" sz="1600" b="0" i="0" dirty="0">
                <a:solidFill>
                  <a:srgbClr val="000000"/>
                </a:solidFill>
                <a:effectLst/>
                <a:latin typeface="-apple-system"/>
              </a:rPr>
              <a:t> or Which? </a:t>
            </a:r>
          </a:p>
          <a:p>
            <a:r>
              <a:rPr lang="en-GB" sz="1400" b="0" i="0" dirty="0">
                <a:solidFill>
                  <a:srgbClr val="000000"/>
                </a:solidFill>
                <a:effectLst/>
                <a:latin typeface="-apple-system"/>
              </a:rPr>
              <a:t>Look at customer satisfaction ratings and reviews to gauge the service quality of different suppliers</a:t>
            </a:r>
          </a:p>
          <a:p>
            <a:endParaRPr lang="en-GB" sz="1400" b="0" i="0" dirty="0">
              <a:solidFill>
                <a:srgbClr val="000000"/>
              </a:solidFill>
              <a:effectLst/>
              <a:latin typeface="-apple-system"/>
            </a:endParaRPr>
          </a:p>
          <a:p>
            <a:r>
              <a:rPr lang="en-GB" sz="1600" dirty="0">
                <a:solidFill>
                  <a:srgbClr val="000000"/>
                </a:solidFill>
                <a:latin typeface="-apple-system"/>
              </a:rPr>
              <a:t>2. </a:t>
            </a:r>
            <a:r>
              <a:rPr lang="en-GB" sz="1600" b="0" i="0" dirty="0">
                <a:solidFill>
                  <a:srgbClr val="000000"/>
                </a:solidFill>
                <a:effectLst/>
                <a:latin typeface="-apple-system"/>
              </a:rPr>
              <a:t>Consider Renewable Options </a:t>
            </a:r>
          </a:p>
          <a:p>
            <a:r>
              <a:rPr lang="en-GB" sz="1400" b="0" i="0" dirty="0">
                <a:solidFill>
                  <a:srgbClr val="000000"/>
                </a:solidFill>
                <a:effectLst/>
                <a:latin typeface="-apple-system"/>
              </a:rPr>
              <a:t>If sustainability is important to you, look for suppliers offering 'green' energy tariffs.</a:t>
            </a:r>
          </a:p>
          <a:p>
            <a:endParaRPr lang="en-GB" sz="1400" b="0" i="0" dirty="0">
              <a:solidFill>
                <a:srgbClr val="000000"/>
              </a:solidFill>
              <a:effectLst/>
              <a:latin typeface="-apple-system"/>
            </a:endParaRPr>
          </a:p>
          <a:p>
            <a:r>
              <a:rPr lang="en-GB" sz="1400" b="0" i="0" dirty="0">
                <a:solidFill>
                  <a:srgbClr val="000000"/>
                </a:solidFill>
                <a:effectLst/>
                <a:latin typeface="-apple-system"/>
              </a:rPr>
              <a:t> </a:t>
            </a:r>
            <a:r>
              <a:rPr lang="en-GB" sz="1600" b="0" i="0" dirty="0">
                <a:solidFill>
                  <a:srgbClr val="000000"/>
                </a:solidFill>
                <a:effectLst/>
                <a:latin typeface="-apple-system"/>
              </a:rPr>
              <a:t>3.Understand Tariff Structures</a:t>
            </a:r>
          </a:p>
          <a:p>
            <a:r>
              <a:rPr lang="en-GB" sz="1400" b="0" i="0" dirty="0">
                <a:solidFill>
                  <a:srgbClr val="000000"/>
                </a:solidFill>
                <a:effectLst/>
                <a:latin typeface="-apple-system"/>
              </a:rPr>
              <a:t>Be aware of the different types of tariffs, such as smart tariffs that offer lower prices at specific times, and ensure they match your usage patterns  </a:t>
            </a:r>
          </a:p>
          <a:p>
            <a:endParaRPr lang="en-GB" sz="1400" b="0" i="0" dirty="0">
              <a:solidFill>
                <a:srgbClr val="000000"/>
              </a:solidFill>
              <a:effectLst/>
              <a:latin typeface="-apple-system"/>
            </a:endParaRPr>
          </a:p>
          <a:p>
            <a:r>
              <a:rPr lang="en-GB" sz="1600" dirty="0">
                <a:solidFill>
                  <a:srgbClr val="000000"/>
                </a:solidFill>
                <a:latin typeface="-apple-system"/>
              </a:rPr>
              <a:t>4. </a:t>
            </a:r>
            <a:r>
              <a:rPr lang="en-GB" sz="1600" b="0" i="0" dirty="0">
                <a:solidFill>
                  <a:srgbClr val="000000"/>
                </a:solidFill>
                <a:effectLst/>
                <a:latin typeface="-apple-system"/>
              </a:rPr>
              <a:t>Stay Informed</a:t>
            </a:r>
          </a:p>
          <a:p>
            <a:r>
              <a:rPr lang="en-GB" sz="1400" b="0" i="0" dirty="0">
                <a:solidFill>
                  <a:srgbClr val="000000"/>
                </a:solidFill>
                <a:effectLst/>
                <a:latin typeface="-apple-system"/>
              </a:rPr>
              <a:t>Keep</a:t>
            </a:r>
            <a:r>
              <a:rPr lang="en-GB" sz="1600" b="0" i="0" dirty="0">
                <a:solidFill>
                  <a:srgbClr val="000000"/>
                </a:solidFill>
                <a:effectLst/>
                <a:latin typeface="-apple-system"/>
              </a:rPr>
              <a:t> </a:t>
            </a:r>
            <a:r>
              <a:rPr lang="en-GB" sz="1400" b="0" i="0" dirty="0">
                <a:solidFill>
                  <a:srgbClr val="000000"/>
                </a:solidFill>
                <a:effectLst/>
                <a:latin typeface="-apple-system"/>
              </a:rPr>
              <a:t>up with market news and predictions for energy price caps, as these can influence whether it's better to fix your tariff or stay on a variable rate </a:t>
            </a:r>
          </a:p>
          <a:p>
            <a:endParaRPr lang="en-GB" sz="1400" dirty="0">
              <a:solidFill>
                <a:srgbClr val="000000"/>
              </a:solidFill>
              <a:latin typeface="-apple-system"/>
            </a:endParaRPr>
          </a:p>
          <a:p>
            <a:r>
              <a:rPr lang="en-GB" sz="1600" dirty="0">
                <a:solidFill>
                  <a:srgbClr val="000000"/>
                </a:solidFill>
                <a:latin typeface="-apple-system"/>
              </a:rPr>
              <a:t>5. Be ready to switch </a:t>
            </a:r>
          </a:p>
          <a:p>
            <a:r>
              <a:rPr lang="en-GB" sz="1400" b="0" i="0" dirty="0">
                <a:solidFill>
                  <a:srgbClr val="000000"/>
                </a:solidFill>
                <a:effectLst/>
                <a:latin typeface="-apple-system"/>
              </a:rPr>
              <a:t>Sign up for alerts to be informed about exclusive energy offers, consider </a:t>
            </a:r>
            <a:r>
              <a:rPr lang="en-GB" sz="1400" dirty="0">
                <a:solidFill>
                  <a:srgbClr val="000000"/>
                </a:solidFill>
                <a:latin typeface="-apple-system"/>
              </a:rPr>
              <a:t>d</a:t>
            </a:r>
            <a:r>
              <a:rPr lang="en-GB" sz="1400" b="0" i="0" dirty="0">
                <a:solidFill>
                  <a:srgbClr val="000000"/>
                </a:solidFill>
                <a:effectLst/>
                <a:latin typeface="-apple-system"/>
              </a:rPr>
              <a:t>ual </a:t>
            </a:r>
            <a:r>
              <a:rPr lang="en-GB" sz="1400" dirty="0">
                <a:solidFill>
                  <a:srgbClr val="000000"/>
                </a:solidFill>
                <a:latin typeface="-apple-system"/>
              </a:rPr>
              <a:t>f</a:t>
            </a:r>
            <a:r>
              <a:rPr lang="en-GB" sz="1400" b="0" i="0" dirty="0">
                <a:solidFill>
                  <a:srgbClr val="000000"/>
                </a:solidFill>
                <a:effectLst/>
                <a:latin typeface="-apple-system"/>
              </a:rPr>
              <a:t>uel </a:t>
            </a:r>
            <a:r>
              <a:rPr lang="en-GB" sz="1400" dirty="0">
                <a:solidFill>
                  <a:srgbClr val="000000"/>
                </a:solidFill>
                <a:latin typeface="-apple-system"/>
              </a:rPr>
              <a:t>t</a:t>
            </a:r>
            <a:r>
              <a:rPr lang="en-GB" sz="1400" b="0" i="0" dirty="0">
                <a:solidFill>
                  <a:srgbClr val="000000"/>
                </a:solidFill>
                <a:effectLst/>
                <a:latin typeface="-apple-system"/>
              </a:rPr>
              <a:t>ariffs sometimes bundling gas and electricity with the same supplier can offer savings. Check for extras- some suppliers offer additional services like boiler cover or appliance insurance</a:t>
            </a:r>
            <a:endParaRPr lang="en-GB" sz="1600" dirty="0"/>
          </a:p>
        </p:txBody>
      </p:sp>
    </p:spTree>
    <p:extLst>
      <p:ext uri="{BB962C8B-B14F-4D97-AF65-F5344CB8AC3E}">
        <p14:creationId xmlns:p14="http://schemas.microsoft.com/office/powerpoint/2010/main" val="420603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err="1"/>
              <a:t>Uswitch</a:t>
            </a:r>
            <a:r>
              <a:rPr lang="en-GB" dirty="0"/>
              <a:t> </a:t>
            </a:r>
          </a:p>
        </p:txBody>
      </p:sp>
      <p:sp>
        <p:nvSpPr>
          <p:cNvPr id="32" name="TextBox 31">
            <a:extLst>
              <a:ext uri="{FF2B5EF4-FFF2-40B4-BE49-F238E27FC236}">
                <a16:creationId xmlns:a16="http://schemas.microsoft.com/office/drawing/2014/main" id="{E56F91DF-16F7-A2A1-6888-5BA881A5111A}"/>
              </a:ext>
            </a:extLst>
          </p:cNvPr>
          <p:cNvSpPr txBox="1"/>
          <p:nvPr/>
        </p:nvSpPr>
        <p:spPr>
          <a:xfrm>
            <a:off x="1112808" y="1647645"/>
            <a:ext cx="5633049" cy="646331"/>
          </a:xfrm>
          <a:prstGeom prst="rect">
            <a:avLst/>
          </a:prstGeom>
          <a:noFill/>
        </p:spPr>
        <p:txBody>
          <a:bodyPr wrap="square" rtlCol="0">
            <a:spAutoFit/>
          </a:bodyPr>
          <a:lstStyle/>
          <a:p>
            <a:r>
              <a:rPr lang="en-GB" dirty="0">
                <a:solidFill>
                  <a:schemeClr val="bg1"/>
                </a:solidFill>
                <a:hlinkClick r:id="rId3"/>
              </a:rPr>
              <a:t>www.uswitch.com/gas-electricity</a:t>
            </a:r>
            <a:endParaRPr lang="en-GB" dirty="0">
              <a:solidFill>
                <a:schemeClr val="bg1"/>
              </a:solidFill>
            </a:endParaRPr>
          </a:p>
          <a:p>
            <a:endParaRPr lang="en-GB" dirty="0">
              <a:solidFill>
                <a:schemeClr val="bg1"/>
              </a:solidFill>
            </a:endParaRPr>
          </a:p>
        </p:txBody>
      </p:sp>
      <p:sp>
        <p:nvSpPr>
          <p:cNvPr id="33" name="TextBox 32">
            <a:extLst>
              <a:ext uri="{FF2B5EF4-FFF2-40B4-BE49-F238E27FC236}">
                <a16:creationId xmlns:a16="http://schemas.microsoft.com/office/drawing/2014/main" id="{58F3B123-7041-3405-7F18-91CF77671FA5}"/>
              </a:ext>
            </a:extLst>
          </p:cNvPr>
          <p:cNvSpPr txBox="1"/>
          <p:nvPr/>
        </p:nvSpPr>
        <p:spPr>
          <a:xfrm>
            <a:off x="1293962" y="2389517"/>
            <a:ext cx="5891842" cy="2031325"/>
          </a:xfrm>
          <a:prstGeom prst="rect">
            <a:avLst/>
          </a:prstGeom>
          <a:noFill/>
        </p:spPr>
        <p:txBody>
          <a:bodyPr wrap="square" rtlCol="0">
            <a:spAutoFit/>
          </a:bodyPr>
          <a:lstStyle/>
          <a:p>
            <a:r>
              <a:rPr lang="en-GB" dirty="0">
                <a:solidFill>
                  <a:schemeClr val="bg1"/>
                </a:solidFill>
              </a:rPr>
              <a:t>Put in your postcode and this will find your house and your supplier. </a:t>
            </a:r>
          </a:p>
          <a:p>
            <a:endParaRPr lang="en-GB" dirty="0">
              <a:solidFill>
                <a:schemeClr val="bg1"/>
              </a:solidFill>
            </a:endParaRPr>
          </a:p>
          <a:p>
            <a:r>
              <a:rPr lang="en-GB" dirty="0">
                <a:solidFill>
                  <a:schemeClr val="bg1"/>
                </a:solidFill>
              </a:rPr>
              <a:t>You will need to know which deal you are on with your current supplier</a:t>
            </a:r>
          </a:p>
          <a:p>
            <a:endParaRPr lang="en-GB" dirty="0">
              <a:solidFill>
                <a:schemeClr val="bg1"/>
              </a:solidFill>
            </a:endParaRPr>
          </a:p>
          <a:p>
            <a:r>
              <a:rPr lang="en-GB" dirty="0">
                <a:solidFill>
                  <a:schemeClr val="bg1"/>
                </a:solidFill>
              </a:rPr>
              <a:t>Put in your email address to create an account</a:t>
            </a:r>
          </a:p>
        </p:txBody>
      </p:sp>
    </p:spTree>
    <p:extLst>
      <p:ext uri="{BB962C8B-B14F-4D97-AF65-F5344CB8AC3E}">
        <p14:creationId xmlns:p14="http://schemas.microsoft.com/office/powerpoint/2010/main" val="18884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endParaRPr lang="en-GB" dirty="0"/>
          </a:p>
        </p:txBody>
      </p:sp>
      <p:pic>
        <p:nvPicPr>
          <p:cNvPr id="4" name="Picture 3" descr="A screenshot of a website&#10;&#10;Description automatically generated">
            <a:extLst>
              <a:ext uri="{FF2B5EF4-FFF2-40B4-BE49-F238E27FC236}">
                <a16:creationId xmlns:a16="http://schemas.microsoft.com/office/drawing/2014/main" id="{1BEA9FD9-0A57-69F4-5886-D6C3734C6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49" y="0"/>
            <a:ext cx="10569978" cy="7103900"/>
          </a:xfrm>
          <a:prstGeom prst="rect">
            <a:avLst/>
          </a:prstGeom>
        </p:spPr>
      </p:pic>
    </p:spTree>
    <p:extLst>
      <p:ext uri="{BB962C8B-B14F-4D97-AF65-F5344CB8AC3E}">
        <p14:creationId xmlns:p14="http://schemas.microsoft.com/office/powerpoint/2010/main" val="269269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rtlCol="0"/>
          <a:lstStyle/>
          <a:p>
            <a:pPr rtl="0"/>
            <a:r>
              <a:rPr lang="en-GB"/>
              <a:t>Goals for Q1</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p:txBody>
          <a:bodyPr rtlCol="0"/>
          <a:lstStyle/>
          <a:p>
            <a:pPr rtl="0"/>
            <a:r>
              <a:rPr lang="en-GB"/>
              <a:t>Business priorities</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964023" y="2786446"/>
            <a:ext cx="4827178" cy="1942138"/>
          </a:xfrm>
        </p:spPr>
        <p:txBody>
          <a:bodyPr rtlCol="0"/>
          <a:lstStyle/>
          <a:p>
            <a:pPr rtl="0"/>
            <a:r>
              <a:rPr lang="en-GB" dirty="0"/>
              <a:t>Increase customer satisfaction by 2%</a:t>
            </a:r>
          </a:p>
          <a:p>
            <a:pPr rtl="0"/>
            <a:r>
              <a:rPr lang="en-GB" dirty="0"/>
              <a:t>Maintain growth</a:t>
            </a:r>
          </a:p>
          <a:p>
            <a:pPr rtl="0"/>
            <a:r>
              <a:rPr lang="en-GB" dirty="0"/>
              <a:t>Diversify investment in sector 2</a:t>
            </a:r>
          </a:p>
          <a:p>
            <a:pPr rtl="0"/>
            <a:r>
              <a:rPr lang="en-GB" dirty="0"/>
              <a:t>Initiative partnership with third-party organisations</a:t>
            </a:r>
          </a:p>
          <a:p>
            <a:pPr marL="0" indent="0" rtl="0">
              <a:buNone/>
            </a:pPr>
            <a:endParaRPr lang="en-GB" dirty="0"/>
          </a:p>
          <a:p>
            <a:pPr rtl="0"/>
            <a:endParaRPr lang="en-GB" dirty="0"/>
          </a:p>
        </p:txBody>
      </p:sp>
      <p:sp>
        <p:nvSpPr>
          <p:cNvPr id="4" name="Text Placeholder 3">
            <a:extLst>
              <a:ext uri="{FF2B5EF4-FFF2-40B4-BE49-F238E27FC236}">
                <a16:creationId xmlns:a16="http://schemas.microsoft.com/office/drawing/2014/main" id="{6AF03CC0-7DA0-ED4F-B612-580E138D588A}"/>
              </a:ext>
            </a:extLst>
          </p:cNvPr>
          <p:cNvSpPr>
            <a:spLocks noGrp="1"/>
          </p:cNvSpPr>
          <p:nvPr>
            <p:ph type="body" idx="10"/>
          </p:nvPr>
        </p:nvSpPr>
        <p:spPr/>
        <p:txBody>
          <a:bodyPr rtlCol="0"/>
          <a:lstStyle/>
          <a:p>
            <a:pPr rtl="0"/>
            <a:r>
              <a:rPr lang="en-GB"/>
              <a:t>Employee opportunities</a:t>
            </a:r>
          </a:p>
        </p:txBody>
      </p:sp>
      <p:sp>
        <p:nvSpPr>
          <p:cNvPr id="6" name="Content Placeholder 5">
            <a:extLst>
              <a:ext uri="{FF2B5EF4-FFF2-40B4-BE49-F238E27FC236}">
                <a16:creationId xmlns:a16="http://schemas.microsoft.com/office/drawing/2014/main" id="{B7D8EEE0-6E1C-9F47-936F-25FCC2FC368C}"/>
              </a:ext>
            </a:extLst>
          </p:cNvPr>
          <p:cNvSpPr>
            <a:spLocks noGrp="1"/>
          </p:cNvSpPr>
          <p:nvPr>
            <p:ph sz="half" idx="13"/>
          </p:nvPr>
        </p:nvSpPr>
        <p:spPr/>
        <p:txBody>
          <a:bodyPr rtlCol="0"/>
          <a:lstStyle/>
          <a:p>
            <a:pPr rtl="0"/>
            <a:r>
              <a:rPr lang="en-GB"/>
              <a:t>End of fiscal celebration on July 15</a:t>
            </a:r>
            <a:r>
              <a:rPr lang="en-GB" baseline="30000"/>
              <a:t>th</a:t>
            </a:r>
            <a:r>
              <a:rPr lang="en-GB"/>
              <a:t> </a:t>
            </a:r>
          </a:p>
          <a:p>
            <a:pPr rtl="0"/>
            <a:r>
              <a:rPr lang="en-GB"/>
              <a:t>Employee day of learning on August 14</a:t>
            </a:r>
            <a:r>
              <a:rPr lang="en-GB" baseline="30000"/>
              <a:t>th </a:t>
            </a:r>
          </a:p>
          <a:p>
            <a:pPr rtl="0"/>
            <a:r>
              <a:rPr lang="en-GB"/>
              <a:t>Employee Yoga on September 3</a:t>
            </a:r>
            <a:r>
              <a:rPr lang="en-GB" baseline="30000"/>
              <a:t>rd</a:t>
            </a:r>
            <a:r>
              <a:rPr lang="en-GB"/>
              <a:t> </a:t>
            </a:r>
          </a:p>
          <a:p>
            <a:pPr rtl="0"/>
            <a:r>
              <a:rPr lang="en-GB"/>
              <a:t>Seminar series begins September 10</a:t>
            </a:r>
            <a:r>
              <a:rPr lang="en-GB" baseline="30000"/>
              <a:t>th</a:t>
            </a:r>
            <a:r>
              <a:rPr lang="en-GB"/>
              <a:t> </a:t>
            </a:r>
          </a:p>
          <a:p>
            <a:pPr marL="0" indent="0" rtl="0">
              <a:buNone/>
            </a:pPr>
            <a:endParaRPr lang="en-GB"/>
          </a:p>
        </p:txBody>
      </p:sp>
      <p:sp>
        <p:nvSpPr>
          <p:cNvPr id="9" name="Slide Number Placeholder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en-GB" smtClean="0"/>
              <a:pPr algn="l" rtl="0"/>
              <a:t>7</a:t>
            </a:fld>
            <a:endParaRPr lang="en-GB"/>
          </a:p>
        </p:txBody>
      </p:sp>
      <p:sp>
        <p:nvSpPr>
          <p:cNvPr id="8" name="Footer Placeholder 7">
            <a:extLst>
              <a:ext uri="{FF2B5EF4-FFF2-40B4-BE49-F238E27FC236}">
                <a16:creationId xmlns:a16="http://schemas.microsoft.com/office/drawing/2014/main" id="{2A659727-BBB9-9B49-BCA1-694F74F717C4}"/>
              </a:ext>
            </a:extLst>
          </p:cNvPr>
          <p:cNvSpPr>
            <a:spLocks noGrp="1"/>
          </p:cNvSpPr>
          <p:nvPr>
            <p:ph type="ftr" sz="quarter" idx="15"/>
          </p:nvPr>
        </p:nvSpPr>
        <p:spPr>
          <a:xfrm>
            <a:off x="1494790" y="6332220"/>
            <a:ext cx="1497330" cy="247651"/>
          </a:xfrm>
        </p:spPr>
        <p:txBody>
          <a:bodyPr rtlCol="0"/>
          <a:lstStyle/>
          <a:p>
            <a:pPr rtl="0"/>
            <a:r>
              <a:rPr lang="en-GB"/>
              <a:t>Annual Review</a:t>
            </a:r>
            <a:endParaRPr lang="en-GB" sz="1100"/>
          </a:p>
        </p:txBody>
      </p:sp>
      <p:sp>
        <p:nvSpPr>
          <p:cNvPr id="7" name="Date Placeholder 6">
            <a:extLst>
              <a:ext uri="{FF2B5EF4-FFF2-40B4-BE49-F238E27FC236}">
                <a16:creationId xmlns:a16="http://schemas.microsoft.com/office/drawing/2014/main" id="{99E44123-0AF5-4A4C-B0C7-BB7409DE8161}"/>
              </a:ext>
            </a:extLst>
          </p:cNvPr>
          <p:cNvSpPr>
            <a:spLocks noGrp="1"/>
          </p:cNvSpPr>
          <p:nvPr>
            <p:ph type="dt" sz="half" idx="14"/>
          </p:nvPr>
        </p:nvSpPr>
        <p:spPr>
          <a:xfrm>
            <a:off x="2992120" y="6332220"/>
            <a:ext cx="1313180" cy="247651"/>
          </a:xfrm>
        </p:spPr>
        <p:txBody>
          <a:bodyPr rtlCol="0"/>
          <a:lstStyle/>
          <a:p>
            <a:pPr rtl="0"/>
            <a:fld id="{EBA62EA1-C702-4416-8680-A16A96D7FAF5}" type="datetime3">
              <a:rPr lang="en-GB" sz="1100" smtClean="0"/>
              <a:t>12 March, 2024</a:t>
            </a:fld>
            <a:endParaRPr lang="en-GB" sz="1100" dirty="0"/>
          </a:p>
        </p:txBody>
      </p:sp>
      <p:pic>
        <p:nvPicPr>
          <p:cNvPr id="11" name="Picture 10" descr="A screenshot of a computer&#10;&#10;Description automatically generated">
            <a:extLst>
              <a:ext uri="{FF2B5EF4-FFF2-40B4-BE49-F238E27FC236}">
                <a16:creationId xmlns:a16="http://schemas.microsoft.com/office/drawing/2014/main" id="{7A896BF3-CEAF-3B52-A787-7093E7C9C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57" y="0"/>
            <a:ext cx="11039085" cy="6858000"/>
          </a:xfrm>
          <a:prstGeom prst="rect">
            <a:avLst/>
          </a:prstGeom>
        </p:spPr>
      </p:pic>
    </p:spTree>
    <p:extLst>
      <p:ext uri="{BB962C8B-B14F-4D97-AF65-F5344CB8AC3E}">
        <p14:creationId xmlns:p14="http://schemas.microsoft.com/office/powerpoint/2010/main" val="76767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26B5-2F88-BA48-A996-4A13FDFAA43A}"/>
              </a:ext>
            </a:extLst>
          </p:cNvPr>
          <p:cNvSpPr>
            <a:spLocks noGrp="1"/>
          </p:cNvSpPr>
          <p:nvPr>
            <p:ph type="title"/>
          </p:nvPr>
        </p:nvSpPr>
        <p:spPr/>
        <p:txBody>
          <a:bodyPr rtlCol="0"/>
          <a:lstStyle/>
          <a:p>
            <a:pPr rtl="0"/>
            <a:r>
              <a:rPr lang="en-GB"/>
              <a:t>Goals for Q2</a:t>
            </a:r>
          </a:p>
        </p:txBody>
      </p:sp>
      <p:sp>
        <p:nvSpPr>
          <p:cNvPr id="3" name="Text Placeholder 2">
            <a:extLst>
              <a:ext uri="{FF2B5EF4-FFF2-40B4-BE49-F238E27FC236}">
                <a16:creationId xmlns:a16="http://schemas.microsoft.com/office/drawing/2014/main" id="{A5ABDF8F-0AD5-5C43-9EF3-8679B9897E01}"/>
              </a:ext>
            </a:extLst>
          </p:cNvPr>
          <p:cNvSpPr>
            <a:spLocks noGrp="1"/>
          </p:cNvSpPr>
          <p:nvPr>
            <p:ph type="body" idx="1"/>
          </p:nvPr>
        </p:nvSpPr>
        <p:spPr/>
        <p:txBody>
          <a:bodyPr rtlCol="0"/>
          <a:lstStyle/>
          <a:p>
            <a:pPr rtl="0"/>
            <a:r>
              <a:rPr lang="en-GB"/>
              <a:t>Business priorities</a:t>
            </a:r>
          </a:p>
        </p:txBody>
      </p:sp>
      <p:sp>
        <p:nvSpPr>
          <p:cNvPr id="4" name="Content Placeholder 3">
            <a:extLst>
              <a:ext uri="{FF2B5EF4-FFF2-40B4-BE49-F238E27FC236}">
                <a16:creationId xmlns:a16="http://schemas.microsoft.com/office/drawing/2014/main" id="{7782A119-28D1-B54D-A879-A0DDEC296674}"/>
              </a:ext>
            </a:extLst>
          </p:cNvPr>
          <p:cNvSpPr>
            <a:spLocks noGrp="1"/>
          </p:cNvSpPr>
          <p:nvPr>
            <p:ph sz="half" idx="2"/>
          </p:nvPr>
        </p:nvSpPr>
        <p:spPr>
          <a:xfrm>
            <a:off x="952500" y="2786446"/>
            <a:ext cx="3036477" cy="1942138"/>
          </a:xfrm>
        </p:spPr>
        <p:txBody>
          <a:bodyPr rtlCol="0"/>
          <a:lstStyle/>
          <a:p>
            <a:pPr rtl="0"/>
            <a:r>
              <a:rPr lang="en-GB"/>
              <a:t>Increase customer satisfaction </a:t>
            </a:r>
            <a:br>
              <a:rPr lang="en-GB"/>
            </a:br>
            <a:r>
              <a:rPr lang="en-GB"/>
              <a:t>by 2%</a:t>
            </a:r>
          </a:p>
          <a:p>
            <a:pPr rtl="0"/>
            <a:r>
              <a:rPr lang="en-GB"/>
              <a:t>Maintain growth</a:t>
            </a:r>
          </a:p>
          <a:p>
            <a:pPr marL="0" indent="0" rtl="0">
              <a:buNone/>
            </a:pPr>
            <a:endParaRPr lang="en-GB"/>
          </a:p>
          <a:p>
            <a:pPr rtl="0"/>
            <a:endParaRPr lang="en-GB"/>
          </a:p>
        </p:txBody>
      </p:sp>
      <p:sp>
        <p:nvSpPr>
          <p:cNvPr id="5" name="Text Placeholder 4">
            <a:extLst>
              <a:ext uri="{FF2B5EF4-FFF2-40B4-BE49-F238E27FC236}">
                <a16:creationId xmlns:a16="http://schemas.microsoft.com/office/drawing/2014/main" id="{B55E5840-ED0D-0349-88F3-4E90A0094985}"/>
              </a:ext>
            </a:extLst>
          </p:cNvPr>
          <p:cNvSpPr>
            <a:spLocks noGrp="1"/>
          </p:cNvSpPr>
          <p:nvPr>
            <p:ph type="body" idx="10"/>
          </p:nvPr>
        </p:nvSpPr>
        <p:spPr/>
        <p:txBody>
          <a:bodyPr rtlCol="0"/>
          <a:lstStyle/>
          <a:p>
            <a:pPr rtl="0"/>
            <a:r>
              <a:rPr lang="en-GB"/>
              <a:t>Added priorities</a:t>
            </a:r>
          </a:p>
        </p:txBody>
      </p:sp>
      <p:sp>
        <p:nvSpPr>
          <p:cNvPr id="6" name="Content Placeholder 5">
            <a:extLst>
              <a:ext uri="{FF2B5EF4-FFF2-40B4-BE49-F238E27FC236}">
                <a16:creationId xmlns:a16="http://schemas.microsoft.com/office/drawing/2014/main" id="{34801285-85FB-FD43-9631-322998389AF0}"/>
              </a:ext>
            </a:extLst>
          </p:cNvPr>
          <p:cNvSpPr>
            <a:spLocks noGrp="1"/>
          </p:cNvSpPr>
          <p:nvPr>
            <p:ph sz="half" idx="11"/>
          </p:nvPr>
        </p:nvSpPr>
        <p:spPr/>
        <p:txBody>
          <a:bodyPr rtlCol="0"/>
          <a:lstStyle/>
          <a:p>
            <a:pPr rtl="0"/>
            <a:r>
              <a:rPr lang="en-GB"/>
              <a:t>Decrease the number of rotations </a:t>
            </a:r>
            <a:br>
              <a:rPr lang="en-GB"/>
            </a:br>
            <a:r>
              <a:rPr lang="en-GB"/>
              <a:t>by at least 2</a:t>
            </a:r>
          </a:p>
          <a:p>
            <a:pPr rtl="0"/>
            <a:r>
              <a:rPr lang="en-GB"/>
              <a:t>Ensure the cost of development stays below budget</a:t>
            </a:r>
          </a:p>
        </p:txBody>
      </p:sp>
      <p:sp>
        <p:nvSpPr>
          <p:cNvPr id="7" name="Text Placeholder 6">
            <a:extLst>
              <a:ext uri="{FF2B5EF4-FFF2-40B4-BE49-F238E27FC236}">
                <a16:creationId xmlns:a16="http://schemas.microsoft.com/office/drawing/2014/main" id="{8820E658-15B8-6C4B-A736-3D894774670E}"/>
              </a:ext>
            </a:extLst>
          </p:cNvPr>
          <p:cNvSpPr>
            <a:spLocks noGrp="1"/>
          </p:cNvSpPr>
          <p:nvPr>
            <p:ph type="body" idx="12"/>
          </p:nvPr>
        </p:nvSpPr>
        <p:spPr/>
        <p:txBody>
          <a:bodyPr rtlCol="0"/>
          <a:lstStyle/>
          <a:p>
            <a:pPr rtl="0"/>
            <a:r>
              <a:rPr lang="en-GB"/>
              <a:t>Employee opportunities</a:t>
            </a:r>
          </a:p>
        </p:txBody>
      </p:sp>
      <p:sp>
        <p:nvSpPr>
          <p:cNvPr id="8" name="Content Placeholder 7">
            <a:extLst>
              <a:ext uri="{FF2B5EF4-FFF2-40B4-BE49-F238E27FC236}">
                <a16:creationId xmlns:a16="http://schemas.microsoft.com/office/drawing/2014/main" id="{7F52F621-1B1F-5E49-939F-12BD1A0FD522}"/>
              </a:ext>
            </a:extLst>
          </p:cNvPr>
          <p:cNvSpPr>
            <a:spLocks noGrp="1"/>
          </p:cNvSpPr>
          <p:nvPr>
            <p:ph sz="half" idx="13"/>
          </p:nvPr>
        </p:nvSpPr>
        <p:spPr/>
        <p:txBody>
          <a:bodyPr rtlCol="0"/>
          <a:lstStyle/>
          <a:p>
            <a:pPr rtl="0"/>
            <a:r>
              <a:rPr lang="en-GB"/>
              <a:t>Interns begin</a:t>
            </a:r>
          </a:p>
          <a:p>
            <a:pPr rtl="0"/>
            <a:r>
              <a:rPr lang="en-GB"/>
              <a:t>Indoor rec leagues</a:t>
            </a:r>
          </a:p>
          <a:p>
            <a:pPr rtl="0"/>
            <a:r>
              <a:rPr lang="en-GB"/>
              <a:t>Chess tournaments</a:t>
            </a:r>
          </a:p>
          <a:p>
            <a:pPr rtl="0"/>
            <a:r>
              <a:rPr lang="en-GB"/>
              <a:t>Big Game watching party</a:t>
            </a:r>
          </a:p>
          <a:p>
            <a:pPr rtl="0"/>
            <a:r>
              <a:rPr lang="en-GB"/>
              <a:t>Food drive</a:t>
            </a:r>
          </a:p>
          <a:p>
            <a:pPr marL="0" indent="0" rtl="0">
              <a:buNone/>
            </a:pPr>
            <a:endParaRPr lang="en-GB"/>
          </a:p>
          <a:p>
            <a:pPr marL="0" indent="0" rtl="0">
              <a:buNone/>
            </a:pPr>
            <a:endParaRPr lang="en-GB"/>
          </a:p>
          <a:p>
            <a:pPr rtl="0"/>
            <a:endParaRPr lang="en-GB"/>
          </a:p>
        </p:txBody>
      </p:sp>
      <p:sp>
        <p:nvSpPr>
          <p:cNvPr id="11" name="Slide Number Placeholder 10">
            <a:extLst>
              <a:ext uri="{FF2B5EF4-FFF2-40B4-BE49-F238E27FC236}">
                <a16:creationId xmlns:a16="http://schemas.microsoft.com/office/drawing/2014/main" id="{8B50C3FA-D20D-3049-9C7F-6F37D4E022C5}"/>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en-GB" smtClean="0"/>
              <a:pPr algn="l" rtl="0"/>
              <a:t>8</a:t>
            </a:fld>
            <a:endParaRPr lang="en-GB"/>
          </a:p>
        </p:txBody>
      </p:sp>
      <p:sp>
        <p:nvSpPr>
          <p:cNvPr id="10" name="Footer Placeholder 9">
            <a:extLst>
              <a:ext uri="{FF2B5EF4-FFF2-40B4-BE49-F238E27FC236}">
                <a16:creationId xmlns:a16="http://schemas.microsoft.com/office/drawing/2014/main" id="{56278D20-060E-1942-9A72-E600C02A8208}"/>
              </a:ext>
            </a:extLst>
          </p:cNvPr>
          <p:cNvSpPr>
            <a:spLocks noGrp="1"/>
          </p:cNvSpPr>
          <p:nvPr>
            <p:ph type="ftr" sz="quarter" idx="15"/>
          </p:nvPr>
        </p:nvSpPr>
        <p:spPr>
          <a:xfrm>
            <a:off x="1494790" y="6332220"/>
            <a:ext cx="1497330" cy="247651"/>
          </a:xfrm>
        </p:spPr>
        <p:txBody>
          <a:bodyPr rtlCol="0"/>
          <a:lstStyle/>
          <a:p>
            <a:pPr rtl="0"/>
            <a:r>
              <a:rPr lang="en-GB"/>
              <a:t>Annual Review</a:t>
            </a:r>
            <a:endParaRPr lang="en-GB" sz="1100"/>
          </a:p>
        </p:txBody>
      </p:sp>
      <p:sp>
        <p:nvSpPr>
          <p:cNvPr id="9" name="Date Placeholder 8">
            <a:extLst>
              <a:ext uri="{FF2B5EF4-FFF2-40B4-BE49-F238E27FC236}">
                <a16:creationId xmlns:a16="http://schemas.microsoft.com/office/drawing/2014/main" id="{AFD06229-BFA1-7D4D-B1E0-0A9F7FBF1F7E}"/>
              </a:ext>
            </a:extLst>
          </p:cNvPr>
          <p:cNvSpPr>
            <a:spLocks noGrp="1"/>
          </p:cNvSpPr>
          <p:nvPr>
            <p:ph type="dt" sz="half" idx="14"/>
          </p:nvPr>
        </p:nvSpPr>
        <p:spPr>
          <a:xfrm>
            <a:off x="2992120" y="6332220"/>
            <a:ext cx="1313180" cy="247651"/>
          </a:xfrm>
        </p:spPr>
        <p:txBody>
          <a:bodyPr rtlCol="0"/>
          <a:lstStyle/>
          <a:p>
            <a:pPr rtl="0"/>
            <a:fld id="{089A5E06-B68E-41C7-AEBB-F05AB291E436}" type="datetime3">
              <a:rPr lang="en-GB" sz="1100" smtClean="0"/>
              <a:t>12 March, 2024</a:t>
            </a:fld>
            <a:endParaRPr lang="en-GB" sz="1100"/>
          </a:p>
        </p:txBody>
      </p:sp>
      <p:pic>
        <p:nvPicPr>
          <p:cNvPr id="13" name="Picture 12" descr="A screenshot of a computer&#10;&#10;Description automatically generated">
            <a:extLst>
              <a:ext uri="{FF2B5EF4-FFF2-40B4-BE49-F238E27FC236}">
                <a16:creationId xmlns:a16="http://schemas.microsoft.com/office/drawing/2014/main" id="{0758B2B8-4B0C-C7C7-911A-75E83E4ED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0" y="0"/>
            <a:ext cx="12031579" cy="6858000"/>
          </a:xfrm>
          <a:prstGeom prst="rect">
            <a:avLst/>
          </a:prstGeom>
        </p:spPr>
      </p:pic>
    </p:spTree>
    <p:extLst>
      <p:ext uri="{BB962C8B-B14F-4D97-AF65-F5344CB8AC3E}">
        <p14:creationId xmlns:p14="http://schemas.microsoft.com/office/powerpoint/2010/main" val="49548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p:txBody>
          <a:bodyPr rtlCol="0"/>
          <a:lstStyle/>
          <a:p>
            <a:pPr rtl="0"/>
            <a:r>
              <a:rPr lang="en-GB"/>
              <a:t>Summary</a:t>
            </a:r>
          </a:p>
        </p:txBody>
      </p:sp>
      <p:sp>
        <p:nvSpPr>
          <p:cNvPr id="45" name="Text Placeholder 44">
            <a:extLst>
              <a:ext uri="{FF2B5EF4-FFF2-40B4-BE49-F238E27FC236}">
                <a16:creationId xmlns:a16="http://schemas.microsoft.com/office/drawing/2014/main" id="{803A1E73-C790-447A-974F-B3ADB50149F7}"/>
              </a:ext>
            </a:extLst>
          </p:cNvPr>
          <p:cNvSpPr>
            <a:spLocks noGrp="1"/>
          </p:cNvSpPr>
          <p:nvPr>
            <p:ph type="body" sz="quarter" idx="12"/>
          </p:nvPr>
        </p:nvSpPr>
        <p:spPr/>
        <p:txBody>
          <a:bodyPr rtlCol="0"/>
          <a:lstStyle/>
          <a:p>
            <a:pPr rtl="0"/>
            <a:r>
              <a:rPr lang="en-GB"/>
              <a:t>Our business is good</a:t>
            </a:r>
          </a:p>
        </p:txBody>
      </p:sp>
      <p:sp>
        <p:nvSpPr>
          <p:cNvPr id="44" name="Text Placeholder 43">
            <a:extLst>
              <a:ext uri="{FF2B5EF4-FFF2-40B4-BE49-F238E27FC236}">
                <a16:creationId xmlns:a16="http://schemas.microsoft.com/office/drawing/2014/main" id="{906E4DF9-127F-4650-8BAA-2521A37885B0}"/>
              </a:ext>
            </a:extLst>
          </p:cNvPr>
          <p:cNvSpPr>
            <a:spLocks noGrp="1"/>
          </p:cNvSpPr>
          <p:nvPr>
            <p:ph type="body" sz="quarter" idx="10"/>
          </p:nvPr>
        </p:nvSpPr>
        <p:spPr/>
        <p:txBody>
          <a:bodyPr rtlCol="0"/>
          <a:lstStyle/>
          <a:p>
            <a:pPr rtl="0"/>
            <a:r>
              <a:rPr lang="en-GB"/>
              <a:t>Profits are up in the last quarter by 3%</a:t>
            </a:r>
          </a:p>
        </p:txBody>
      </p:sp>
      <p:sp>
        <p:nvSpPr>
          <p:cNvPr id="47" name="Text Placeholder 46">
            <a:extLst>
              <a:ext uri="{FF2B5EF4-FFF2-40B4-BE49-F238E27FC236}">
                <a16:creationId xmlns:a16="http://schemas.microsoft.com/office/drawing/2014/main" id="{DDA232CE-EB44-41DD-920C-AEDD5C33D2A5}"/>
              </a:ext>
            </a:extLst>
          </p:cNvPr>
          <p:cNvSpPr>
            <a:spLocks noGrp="1"/>
          </p:cNvSpPr>
          <p:nvPr>
            <p:ph type="body" sz="quarter" idx="14"/>
          </p:nvPr>
        </p:nvSpPr>
        <p:spPr/>
        <p:txBody>
          <a:bodyPr rtlCol="0"/>
          <a:lstStyle/>
          <a:p>
            <a:pPr rtl="0"/>
            <a:r>
              <a:rPr lang="en-GB"/>
              <a:t>We’re getting our work done</a:t>
            </a:r>
          </a:p>
        </p:txBody>
      </p:sp>
      <p:sp>
        <p:nvSpPr>
          <p:cNvPr id="46" name="Text Placeholder 45">
            <a:extLst>
              <a:ext uri="{FF2B5EF4-FFF2-40B4-BE49-F238E27FC236}">
                <a16:creationId xmlns:a16="http://schemas.microsoft.com/office/drawing/2014/main" id="{A09D80D2-95FB-43C6-96F8-7EF7737C28BA}"/>
              </a:ext>
            </a:extLst>
          </p:cNvPr>
          <p:cNvSpPr>
            <a:spLocks noGrp="1"/>
          </p:cNvSpPr>
          <p:nvPr>
            <p:ph type="body" sz="quarter" idx="13"/>
          </p:nvPr>
        </p:nvSpPr>
        <p:spPr/>
        <p:txBody>
          <a:bodyPr rtlCol="0"/>
          <a:lstStyle/>
          <a:p>
            <a:pPr rtl="0"/>
            <a:r>
              <a:rPr lang="en-GB"/>
              <a:t>We finished the consolidation project</a:t>
            </a:r>
          </a:p>
        </p:txBody>
      </p:sp>
      <p:sp>
        <p:nvSpPr>
          <p:cNvPr id="49" name="Text Placeholder 48">
            <a:extLst>
              <a:ext uri="{FF2B5EF4-FFF2-40B4-BE49-F238E27FC236}">
                <a16:creationId xmlns:a16="http://schemas.microsoft.com/office/drawing/2014/main" id="{ED796758-F31D-4250-A439-D6DE9523C88B}"/>
              </a:ext>
            </a:extLst>
          </p:cNvPr>
          <p:cNvSpPr>
            <a:spLocks noGrp="1"/>
          </p:cNvSpPr>
          <p:nvPr>
            <p:ph type="body" sz="quarter" idx="16"/>
          </p:nvPr>
        </p:nvSpPr>
        <p:spPr/>
        <p:txBody>
          <a:bodyPr rtlCol="0"/>
          <a:lstStyle/>
          <a:p>
            <a:pPr rtl="0"/>
            <a:r>
              <a:rPr lang="en-GB"/>
              <a:t>We’re delivering for our customers</a:t>
            </a:r>
          </a:p>
        </p:txBody>
      </p:sp>
      <p:sp>
        <p:nvSpPr>
          <p:cNvPr id="48" name="Text Placeholder 47">
            <a:extLst>
              <a:ext uri="{FF2B5EF4-FFF2-40B4-BE49-F238E27FC236}">
                <a16:creationId xmlns:a16="http://schemas.microsoft.com/office/drawing/2014/main" id="{CEBFC0C0-C506-47F0-AE21-8A46DB86644A}"/>
              </a:ext>
            </a:extLst>
          </p:cNvPr>
          <p:cNvSpPr>
            <a:spLocks noGrp="1"/>
          </p:cNvSpPr>
          <p:nvPr>
            <p:ph type="body" sz="quarter" idx="15"/>
          </p:nvPr>
        </p:nvSpPr>
        <p:spPr/>
        <p:txBody>
          <a:bodyPr rtlCol="0"/>
          <a:lstStyle/>
          <a:p>
            <a:pPr rtl="0"/>
            <a:r>
              <a:rPr lang="en-GB"/>
              <a:t>Last year we supported thousands of customers and</a:t>
            </a:r>
          </a:p>
          <a:p>
            <a:pPr rtl="0"/>
            <a:r>
              <a:rPr lang="en-GB"/>
              <a:t>sold 60,000 units</a:t>
            </a:r>
          </a:p>
        </p:txBody>
      </p:sp>
      <p:sp>
        <p:nvSpPr>
          <p:cNvPr id="51" name="Text Placeholder 50">
            <a:extLst>
              <a:ext uri="{FF2B5EF4-FFF2-40B4-BE49-F238E27FC236}">
                <a16:creationId xmlns:a16="http://schemas.microsoft.com/office/drawing/2014/main" id="{D582AC9C-B267-4C04-9E50-051DE433538C}"/>
              </a:ext>
            </a:extLst>
          </p:cNvPr>
          <p:cNvSpPr>
            <a:spLocks noGrp="1"/>
          </p:cNvSpPr>
          <p:nvPr>
            <p:ph type="body" sz="quarter" idx="18"/>
          </p:nvPr>
        </p:nvSpPr>
        <p:spPr/>
        <p:txBody>
          <a:bodyPr rtlCol="0"/>
          <a:lstStyle/>
          <a:p>
            <a:pPr rtl="0"/>
            <a:r>
              <a:rPr lang="en-GB"/>
              <a:t>Our customers keep coming back</a:t>
            </a:r>
          </a:p>
        </p:txBody>
      </p:sp>
      <p:sp>
        <p:nvSpPr>
          <p:cNvPr id="50" name="Text Placeholder 49">
            <a:extLst>
              <a:ext uri="{FF2B5EF4-FFF2-40B4-BE49-F238E27FC236}">
                <a16:creationId xmlns:a16="http://schemas.microsoft.com/office/drawing/2014/main" id="{C60A09F8-DA84-487F-81AC-337BE4A9F35B}"/>
              </a:ext>
            </a:extLst>
          </p:cNvPr>
          <p:cNvSpPr>
            <a:spLocks noGrp="1"/>
          </p:cNvSpPr>
          <p:nvPr>
            <p:ph type="body" sz="quarter" idx="17"/>
          </p:nvPr>
        </p:nvSpPr>
        <p:spPr/>
        <p:txBody>
          <a:bodyPr rtlCol="0"/>
          <a:lstStyle/>
          <a:p>
            <a:pPr rtl="0"/>
            <a:r>
              <a:rPr lang="en-GB"/>
              <a:t>We increased customer retention by 4%</a:t>
            </a:r>
          </a:p>
        </p:txBody>
      </p:sp>
      <p:sp>
        <p:nvSpPr>
          <p:cNvPr id="53" name="Text Placeholder 52">
            <a:extLst>
              <a:ext uri="{FF2B5EF4-FFF2-40B4-BE49-F238E27FC236}">
                <a16:creationId xmlns:a16="http://schemas.microsoft.com/office/drawing/2014/main" id="{A1B673DD-4FEC-4191-8446-77B89805FF2B}"/>
              </a:ext>
            </a:extLst>
          </p:cNvPr>
          <p:cNvSpPr>
            <a:spLocks noGrp="1"/>
          </p:cNvSpPr>
          <p:nvPr>
            <p:ph type="body" sz="quarter" idx="20"/>
          </p:nvPr>
        </p:nvSpPr>
        <p:spPr/>
        <p:txBody>
          <a:bodyPr rtlCol="0"/>
          <a:lstStyle/>
          <a:p>
            <a:pPr rtl="0"/>
            <a:r>
              <a:rPr lang="en-GB"/>
              <a:t>We’re leaders</a:t>
            </a:r>
          </a:p>
        </p:txBody>
      </p:sp>
      <p:sp>
        <p:nvSpPr>
          <p:cNvPr id="52" name="Text Placeholder 51">
            <a:extLst>
              <a:ext uri="{FF2B5EF4-FFF2-40B4-BE49-F238E27FC236}">
                <a16:creationId xmlns:a16="http://schemas.microsoft.com/office/drawing/2014/main" id="{1E84004F-53E7-47E5-A493-1980475C42D4}"/>
              </a:ext>
            </a:extLst>
          </p:cNvPr>
          <p:cNvSpPr>
            <a:spLocks noGrp="1"/>
          </p:cNvSpPr>
          <p:nvPr>
            <p:ph type="body" sz="quarter" idx="19"/>
          </p:nvPr>
        </p:nvSpPr>
        <p:spPr/>
        <p:txBody>
          <a:bodyPr rtlCol="0"/>
          <a:lstStyle/>
          <a:p>
            <a:pPr rtl="0"/>
            <a:r>
              <a:rPr lang="en-GB"/>
              <a:t>We are top leaders in the industry</a:t>
            </a:r>
          </a:p>
          <a:p>
            <a:pPr rtl="0"/>
            <a:r>
              <a:rPr lang="en-GB"/>
              <a:t>across the board</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rtlCol="0"/>
          <a:lstStyle/>
          <a:p>
            <a:pPr rtl="0"/>
            <a:fld id="{294A09A9-5501-47C1-A89A-A340965A2BE2}" type="slidenum">
              <a:rPr lang="en-GB" smtClean="0"/>
              <a:pPr rtl="0"/>
              <a:t>9</a:t>
            </a:fld>
            <a:endParaRPr lang="en-GB"/>
          </a:p>
        </p:txBody>
      </p:sp>
      <p:sp>
        <p:nvSpPr>
          <p:cNvPr id="4" name="Footer Placeholder 3">
            <a:extLst>
              <a:ext uri="{FF2B5EF4-FFF2-40B4-BE49-F238E27FC236}">
                <a16:creationId xmlns:a16="http://schemas.microsoft.com/office/drawing/2014/main" id="{529E91F3-E1A0-DB4A-8CD8-D9D1AB0FFB40}"/>
              </a:ext>
            </a:extLst>
          </p:cNvPr>
          <p:cNvSpPr>
            <a:spLocks noGrp="1"/>
          </p:cNvSpPr>
          <p:nvPr>
            <p:ph type="ftr" sz="quarter" idx="22"/>
          </p:nvPr>
        </p:nvSpPr>
        <p:spPr>
          <a:xfrm>
            <a:off x="1494790" y="6332220"/>
            <a:ext cx="1497330" cy="247651"/>
          </a:xfrm>
        </p:spPr>
        <p:txBody>
          <a:bodyPr rtlCol="0"/>
          <a:lstStyle/>
          <a:p>
            <a:pPr rtl="0"/>
            <a:r>
              <a:rPr lang="en-GB"/>
              <a:t>Annual Review</a:t>
            </a:r>
          </a:p>
        </p:txBody>
      </p:sp>
      <p:sp>
        <p:nvSpPr>
          <p:cNvPr id="3" name="Date Placeholder 2">
            <a:extLst>
              <a:ext uri="{FF2B5EF4-FFF2-40B4-BE49-F238E27FC236}">
                <a16:creationId xmlns:a16="http://schemas.microsoft.com/office/drawing/2014/main" id="{4D5B7634-ADBA-124F-B8CA-431F07F18D44}"/>
              </a:ext>
            </a:extLst>
          </p:cNvPr>
          <p:cNvSpPr>
            <a:spLocks noGrp="1"/>
          </p:cNvSpPr>
          <p:nvPr>
            <p:ph type="dt" sz="half" idx="21"/>
          </p:nvPr>
        </p:nvSpPr>
        <p:spPr>
          <a:xfrm>
            <a:off x="2992120" y="6332220"/>
            <a:ext cx="1313180" cy="247651"/>
          </a:xfrm>
        </p:spPr>
        <p:txBody>
          <a:bodyPr rtlCol="0"/>
          <a:lstStyle/>
          <a:p>
            <a:pPr rtl="0"/>
            <a:fld id="{4E6803CC-3B4F-463D-9E70-365D2435447F}" type="datetime3">
              <a:rPr lang="en-GB" smtClean="0"/>
              <a:t>12 March, 2024</a:t>
            </a:fld>
            <a:endParaRPr lang="en-GB"/>
          </a:p>
        </p:txBody>
      </p:sp>
      <p:pic>
        <p:nvPicPr>
          <p:cNvPr id="7" name="Picture 6" descr="A screenshot of a computer&#10;&#10;Description automatically generated">
            <a:extLst>
              <a:ext uri="{FF2B5EF4-FFF2-40B4-BE49-F238E27FC236}">
                <a16:creationId xmlns:a16="http://schemas.microsoft.com/office/drawing/2014/main" id="{051DE3C5-BA03-2420-6A42-14F6CAF0E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41" y="41942"/>
            <a:ext cx="11947459" cy="6858000"/>
          </a:xfrm>
          <a:prstGeom prst="rect">
            <a:avLst/>
          </a:prstGeom>
        </p:spPr>
      </p:pic>
    </p:spTree>
    <p:extLst>
      <p:ext uri="{BB962C8B-B14F-4D97-AF65-F5344CB8AC3E}">
        <p14:creationId xmlns:p14="http://schemas.microsoft.com/office/powerpoint/2010/main" val="643842168"/>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0</TotalTime>
  <Words>1982</Words>
  <Application>Microsoft Office PowerPoint</Application>
  <PresentationFormat>Widescreen</PresentationFormat>
  <Paragraphs>241</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-apple-system</vt:lpstr>
      <vt:lpstr>Arial</vt:lpstr>
      <vt:lpstr>Calibri</vt:lpstr>
      <vt:lpstr>Franklin Gothic Book</vt:lpstr>
      <vt:lpstr>Franklin Gothic Demi</vt:lpstr>
      <vt:lpstr>Lloyds Jack Regular</vt:lpstr>
      <vt:lpstr>Wingdings</vt:lpstr>
      <vt:lpstr>Theme1</vt:lpstr>
      <vt:lpstr>Utilities and Insurance</vt:lpstr>
      <vt:lpstr>PowerPoint Presentation</vt:lpstr>
      <vt:lpstr>Navigating UK Utility Choices for Residential Customers</vt:lpstr>
      <vt:lpstr> </vt:lpstr>
      <vt:lpstr>Uswitch </vt:lpstr>
      <vt:lpstr>PowerPoint Presentation</vt:lpstr>
      <vt:lpstr>Goals for Q1</vt:lpstr>
      <vt:lpstr>Goals for Q2</vt:lpstr>
      <vt:lpstr>Summary</vt:lpstr>
      <vt:lpstr>Thank you</vt:lpstr>
      <vt:lpstr>Utility Warehouse</vt:lpstr>
      <vt:lpstr>Uswitch </vt:lpstr>
      <vt:lpstr>Uswitch </vt:lpstr>
      <vt:lpstr>Uswitch </vt:lpstr>
      <vt:lpstr>Resources</vt:lpstr>
      <vt:lpstr>Broadband </vt:lpstr>
      <vt:lpstr>Uswitch </vt:lpstr>
      <vt:lpstr>Uswitch </vt:lpstr>
      <vt:lpstr>Travel Insurance</vt:lpstr>
      <vt:lpstr>Uswitch </vt:lpstr>
      <vt:lpstr>Defaqto  </vt:lpstr>
      <vt:lpstr>Home Insurance</vt:lpstr>
      <vt:lpstr>Home Insurance </vt:lpstr>
      <vt:lpstr>  Underinsurance</vt:lpstr>
      <vt:lpstr>Comparison sites – Things to keep in mind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Utilities and Insurance</dc:title>
  <dc:creator>Natalie Cargill</dc:creator>
  <cp:lastModifiedBy>Derek Broughton</cp:lastModifiedBy>
  <cp:revision>4</cp:revision>
  <dcterms:created xsi:type="dcterms:W3CDTF">2024-03-12T09:39:52Z</dcterms:created>
  <dcterms:modified xsi:type="dcterms:W3CDTF">2024-03-12T14:41:53Z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